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57" r:id="rId3"/>
    <p:sldId id="258" r:id="rId4"/>
    <p:sldId id="260" r:id="rId5"/>
    <p:sldId id="262" r:id="rId6"/>
    <p:sldId id="261" r:id="rId7"/>
    <p:sldId id="269" r:id="rId8"/>
    <p:sldId id="273" r:id="rId9"/>
    <p:sldId id="277" r:id="rId10"/>
    <p:sldId id="275" r:id="rId11"/>
    <p:sldId id="270" r:id="rId12"/>
    <p:sldId id="278" r:id="rId13"/>
    <p:sldId id="293" r:id="rId14"/>
    <p:sldId id="291" r:id="rId15"/>
    <p:sldId id="279" r:id="rId16"/>
    <p:sldId id="282" r:id="rId17"/>
    <p:sldId id="283" r:id="rId18"/>
    <p:sldId id="284" r:id="rId19"/>
    <p:sldId id="288" r:id="rId20"/>
    <p:sldId id="289" r:id="rId21"/>
    <p:sldId id="290" r:id="rId22"/>
    <p:sldId id="292" r:id="rId23"/>
    <p:sldId id="295" r:id="rId24"/>
    <p:sldId id="280" r:id="rId25"/>
  </p:sldIdLst>
  <p:sldSz cx="12192000" cy="6858000"/>
  <p:notesSz cx="67818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5151"/>
    <a:srgbClr val="474747"/>
    <a:srgbClr val="3A3A3A"/>
    <a:srgbClr val="5C5C5C"/>
    <a:srgbClr val="F24320"/>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672"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536C9-36D9-4F52-BBAA-A031026C0985}" type="doc">
      <dgm:prSet loTypeId="urn:microsoft.com/office/officeart/2005/8/layout/process1" loCatId="process" qsTypeId="urn:microsoft.com/office/officeart/2005/8/quickstyle/simple1" qsCatId="simple" csTypeId="urn:microsoft.com/office/officeart/2005/8/colors/accent1_2" csCatId="accent1" phldr="1"/>
      <dgm:spPr/>
    </dgm:pt>
    <dgm:pt modelId="{6885B747-449D-4910-BAD9-3B9D1548A911}">
      <dgm:prSet phldrT="[Κείμενο]"/>
      <dgm:spPr/>
      <dgm:t>
        <a:bodyPr/>
        <a:lstStyle/>
        <a:p>
          <a:pPr algn="l"/>
          <a:r>
            <a:rPr lang="en-US" dirty="0"/>
            <a:t>Medical events</a:t>
          </a:r>
          <a:endParaRPr lang="el-GR" dirty="0"/>
        </a:p>
      </dgm:t>
    </dgm:pt>
    <dgm:pt modelId="{1B736978-3094-495E-98F7-19A20AA9F61F}" type="parTrans" cxnId="{CE04B1A3-ACBD-417D-B70B-D8A28A05309A}">
      <dgm:prSet/>
      <dgm:spPr/>
      <dgm:t>
        <a:bodyPr/>
        <a:lstStyle/>
        <a:p>
          <a:pPr algn="l"/>
          <a:endParaRPr lang="el-GR"/>
        </a:p>
      </dgm:t>
    </dgm:pt>
    <dgm:pt modelId="{276995D9-167F-4BEE-BDA5-5BFAEC2F890D}" type="sibTrans" cxnId="{CE04B1A3-ACBD-417D-B70B-D8A28A05309A}">
      <dgm:prSet/>
      <dgm:spPr/>
      <dgm:t>
        <a:bodyPr/>
        <a:lstStyle/>
        <a:p>
          <a:pPr algn="l"/>
          <a:endParaRPr lang="el-GR"/>
        </a:p>
      </dgm:t>
    </dgm:pt>
    <dgm:pt modelId="{6C49FF4D-0D6A-4B8D-8ABA-0EDE9DA6D1D4}">
      <dgm:prSet phldrT="[Κείμενο]"/>
      <dgm:spPr/>
      <dgm:t>
        <a:bodyPr/>
        <a:lstStyle/>
        <a:p>
          <a:pPr algn="l"/>
          <a:r>
            <a:rPr lang="en-US" dirty="0"/>
            <a:t>(changes in) Self-efficacy</a:t>
          </a:r>
          <a:endParaRPr lang="el-GR" dirty="0"/>
        </a:p>
      </dgm:t>
    </dgm:pt>
    <dgm:pt modelId="{CA3B0214-A86F-419B-9974-C93E2E6F00DD}" type="parTrans" cxnId="{4EE191CF-A8D9-4CFD-928C-061B291C9D40}">
      <dgm:prSet/>
      <dgm:spPr/>
      <dgm:t>
        <a:bodyPr/>
        <a:lstStyle/>
        <a:p>
          <a:pPr algn="l"/>
          <a:endParaRPr lang="el-GR"/>
        </a:p>
      </dgm:t>
    </dgm:pt>
    <dgm:pt modelId="{91C6CE91-E1D1-4409-93FE-4A4C74F04E19}" type="sibTrans" cxnId="{4EE191CF-A8D9-4CFD-928C-061B291C9D40}">
      <dgm:prSet/>
      <dgm:spPr/>
      <dgm:t>
        <a:bodyPr/>
        <a:lstStyle/>
        <a:p>
          <a:pPr algn="l"/>
          <a:endParaRPr lang="el-GR"/>
        </a:p>
      </dgm:t>
    </dgm:pt>
    <dgm:pt modelId="{19132B87-A59A-4BB7-B400-C88C3D17C03E}">
      <dgm:prSet phldrT="[Κείμενο]"/>
      <dgm:spPr/>
      <dgm:t>
        <a:bodyPr/>
        <a:lstStyle/>
        <a:p>
          <a:pPr algn="l"/>
          <a:r>
            <a:rPr lang="en-US" dirty="0"/>
            <a:t>(changes in) coping behaviors</a:t>
          </a:r>
          <a:endParaRPr lang="el-GR" dirty="0"/>
        </a:p>
      </dgm:t>
    </dgm:pt>
    <dgm:pt modelId="{D4D96299-21B4-4ADB-B563-DD8ADB7A2F40}" type="parTrans" cxnId="{12BD4560-4E3B-4932-89B0-A4C82991C6D8}">
      <dgm:prSet/>
      <dgm:spPr/>
      <dgm:t>
        <a:bodyPr/>
        <a:lstStyle/>
        <a:p>
          <a:pPr algn="l"/>
          <a:endParaRPr lang="el-GR"/>
        </a:p>
      </dgm:t>
    </dgm:pt>
    <dgm:pt modelId="{E9960F43-3608-483D-9534-A09D535CB1C1}" type="sibTrans" cxnId="{12BD4560-4E3B-4932-89B0-A4C82991C6D8}">
      <dgm:prSet/>
      <dgm:spPr/>
      <dgm:t>
        <a:bodyPr/>
        <a:lstStyle/>
        <a:p>
          <a:pPr algn="l"/>
          <a:endParaRPr lang="el-GR"/>
        </a:p>
      </dgm:t>
    </dgm:pt>
    <dgm:pt modelId="{853D8E25-D201-4E28-9A56-2091E98D67D7}">
      <dgm:prSet/>
      <dgm:spPr/>
      <dgm:t>
        <a:bodyPr/>
        <a:lstStyle/>
        <a:p>
          <a:pPr algn="l"/>
          <a:r>
            <a:rPr lang="en-US" dirty="0"/>
            <a:t>(changes in) health outcomes</a:t>
          </a:r>
          <a:endParaRPr lang="el-GR" dirty="0"/>
        </a:p>
      </dgm:t>
    </dgm:pt>
    <dgm:pt modelId="{5B553372-59AB-470B-975B-7F87BE91401E}" type="parTrans" cxnId="{394D974C-221E-4A1B-861C-D2F99F9FBACA}">
      <dgm:prSet/>
      <dgm:spPr/>
      <dgm:t>
        <a:bodyPr/>
        <a:lstStyle/>
        <a:p>
          <a:pPr algn="l"/>
          <a:endParaRPr lang="el-GR"/>
        </a:p>
      </dgm:t>
    </dgm:pt>
    <dgm:pt modelId="{1F0C3E25-8AD6-4A1A-BE35-9A798AC036BB}" type="sibTrans" cxnId="{394D974C-221E-4A1B-861C-D2F99F9FBACA}">
      <dgm:prSet/>
      <dgm:spPr/>
      <dgm:t>
        <a:bodyPr/>
        <a:lstStyle/>
        <a:p>
          <a:pPr algn="l"/>
          <a:endParaRPr lang="el-GR"/>
        </a:p>
      </dgm:t>
    </dgm:pt>
    <dgm:pt modelId="{7C3D9AC3-328A-479C-8A66-711BBCD299AA}" type="pres">
      <dgm:prSet presAssocID="{105536C9-36D9-4F52-BBAA-A031026C0985}" presName="Name0" presStyleCnt="0">
        <dgm:presLayoutVars>
          <dgm:dir/>
          <dgm:resizeHandles val="exact"/>
        </dgm:presLayoutVars>
      </dgm:prSet>
      <dgm:spPr/>
    </dgm:pt>
    <dgm:pt modelId="{6A084DA4-7AAF-4236-8DFC-1A7626F7126C}" type="pres">
      <dgm:prSet presAssocID="{6885B747-449D-4910-BAD9-3B9D1548A911}" presName="node" presStyleLbl="node1" presStyleIdx="0" presStyleCnt="4">
        <dgm:presLayoutVars>
          <dgm:bulletEnabled val="1"/>
        </dgm:presLayoutVars>
      </dgm:prSet>
      <dgm:spPr/>
    </dgm:pt>
    <dgm:pt modelId="{7910EFEE-9FAA-4245-9076-F18055C4D084}" type="pres">
      <dgm:prSet presAssocID="{276995D9-167F-4BEE-BDA5-5BFAEC2F890D}" presName="sibTrans" presStyleLbl="sibTrans2D1" presStyleIdx="0" presStyleCnt="3"/>
      <dgm:spPr/>
    </dgm:pt>
    <dgm:pt modelId="{C67744ED-2F74-4100-B1E0-E9B28BB5C03A}" type="pres">
      <dgm:prSet presAssocID="{276995D9-167F-4BEE-BDA5-5BFAEC2F890D}" presName="connectorText" presStyleLbl="sibTrans2D1" presStyleIdx="0" presStyleCnt="3"/>
      <dgm:spPr/>
    </dgm:pt>
    <dgm:pt modelId="{FD320494-2541-410A-B8C3-424A5913444B}" type="pres">
      <dgm:prSet presAssocID="{6C49FF4D-0D6A-4B8D-8ABA-0EDE9DA6D1D4}" presName="node" presStyleLbl="node1" presStyleIdx="1" presStyleCnt="4">
        <dgm:presLayoutVars>
          <dgm:bulletEnabled val="1"/>
        </dgm:presLayoutVars>
      </dgm:prSet>
      <dgm:spPr/>
    </dgm:pt>
    <dgm:pt modelId="{6FFA45FF-E274-469D-90C5-BA5E32474583}" type="pres">
      <dgm:prSet presAssocID="{91C6CE91-E1D1-4409-93FE-4A4C74F04E19}" presName="sibTrans" presStyleLbl="sibTrans2D1" presStyleIdx="1" presStyleCnt="3"/>
      <dgm:spPr/>
    </dgm:pt>
    <dgm:pt modelId="{F1B5F308-E384-4A94-8AB0-1E76E2B1E32E}" type="pres">
      <dgm:prSet presAssocID="{91C6CE91-E1D1-4409-93FE-4A4C74F04E19}" presName="connectorText" presStyleLbl="sibTrans2D1" presStyleIdx="1" presStyleCnt="3"/>
      <dgm:spPr/>
    </dgm:pt>
    <dgm:pt modelId="{0E7223BC-0F86-4CD5-B78B-67FE84DB0707}" type="pres">
      <dgm:prSet presAssocID="{19132B87-A59A-4BB7-B400-C88C3D17C03E}" presName="node" presStyleLbl="node1" presStyleIdx="2" presStyleCnt="4">
        <dgm:presLayoutVars>
          <dgm:bulletEnabled val="1"/>
        </dgm:presLayoutVars>
      </dgm:prSet>
      <dgm:spPr/>
    </dgm:pt>
    <dgm:pt modelId="{A740BF8E-FF70-4445-8E8D-D8F99F9217DA}" type="pres">
      <dgm:prSet presAssocID="{E9960F43-3608-483D-9534-A09D535CB1C1}" presName="sibTrans" presStyleLbl="sibTrans2D1" presStyleIdx="2" presStyleCnt="3"/>
      <dgm:spPr/>
    </dgm:pt>
    <dgm:pt modelId="{996B71E3-424E-41D6-90C8-CC4A69FA669D}" type="pres">
      <dgm:prSet presAssocID="{E9960F43-3608-483D-9534-A09D535CB1C1}" presName="connectorText" presStyleLbl="sibTrans2D1" presStyleIdx="2" presStyleCnt="3"/>
      <dgm:spPr/>
    </dgm:pt>
    <dgm:pt modelId="{8C8BA9A4-25FE-4E9B-A856-810ABD6FE2BB}" type="pres">
      <dgm:prSet presAssocID="{853D8E25-D201-4E28-9A56-2091E98D67D7}" presName="node" presStyleLbl="node1" presStyleIdx="3" presStyleCnt="4">
        <dgm:presLayoutVars>
          <dgm:bulletEnabled val="1"/>
        </dgm:presLayoutVars>
      </dgm:prSet>
      <dgm:spPr/>
    </dgm:pt>
  </dgm:ptLst>
  <dgm:cxnLst>
    <dgm:cxn modelId="{FAC1771A-5513-41BB-8E1C-FFFB24454E77}" type="presOf" srcId="{853D8E25-D201-4E28-9A56-2091E98D67D7}" destId="{8C8BA9A4-25FE-4E9B-A856-810ABD6FE2BB}" srcOrd="0" destOrd="0" presId="urn:microsoft.com/office/officeart/2005/8/layout/process1"/>
    <dgm:cxn modelId="{4B68FC20-1ED5-441F-99B4-8476173E7E92}" type="presOf" srcId="{6885B747-449D-4910-BAD9-3B9D1548A911}" destId="{6A084DA4-7AAF-4236-8DFC-1A7626F7126C}" srcOrd="0" destOrd="0" presId="urn:microsoft.com/office/officeart/2005/8/layout/process1"/>
    <dgm:cxn modelId="{AC229B2F-9808-428A-B1A6-89E85B32DE17}" type="presOf" srcId="{91C6CE91-E1D1-4409-93FE-4A4C74F04E19}" destId="{6FFA45FF-E274-469D-90C5-BA5E32474583}" srcOrd="0" destOrd="0" presId="urn:microsoft.com/office/officeart/2005/8/layout/process1"/>
    <dgm:cxn modelId="{D240D837-DCF1-4646-830A-EF7C2B3520B2}" type="presOf" srcId="{E9960F43-3608-483D-9534-A09D535CB1C1}" destId="{996B71E3-424E-41D6-90C8-CC4A69FA669D}" srcOrd="1" destOrd="0" presId="urn:microsoft.com/office/officeart/2005/8/layout/process1"/>
    <dgm:cxn modelId="{7463EA3D-E8FC-4B5A-A27E-D69BF52F2280}" type="presOf" srcId="{19132B87-A59A-4BB7-B400-C88C3D17C03E}" destId="{0E7223BC-0F86-4CD5-B78B-67FE84DB0707}" srcOrd="0" destOrd="0" presId="urn:microsoft.com/office/officeart/2005/8/layout/process1"/>
    <dgm:cxn modelId="{BDE2693E-4EC3-4686-94A7-A39FD6F0F0B9}" type="presOf" srcId="{105536C9-36D9-4F52-BBAA-A031026C0985}" destId="{7C3D9AC3-328A-479C-8A66-711BBCD299AA}" srcOrd="0" destOrd="0" presId="urn:microsoft.com/office/officeart/2005/8/layout/process1"/>
    <dgm:cxn modelId="{28303840-2D1B-4A7B-923C-3C3CBAF028F4}" type="presOf" srcId="{91C6CE91-E1D1-4409-93FE-4A4C74F04E19}" destId="{F1B5F308-E384-4A94-8AB0-1E76E2B1E32E}" srcOrd="1" destOrd="0" presId="urn:microsoft.com/office/officeart/2005/8/layout/process1"/>
    <dgm:cxn modelId="{12BD4560-4E3B-4932-89B0-A4C82991C6D8}" srcId="{105536C9-36D9-4F52-BBAA-A031026C0985}" destId="{19132B87-A59A-4BB7-B400-C88C3D17C03E}" srcOrd="2" destOrd="0" parTransId="{D4D96299-21B4-4ADB-B563-DD8ADB7A2F40}" sibTransId="{E9960F43-3608-483D-9534-A09D535CB1C1}"/>
    <dgm:cxn modelId="{58404D46-91EE-4B94-AA54-E50A04550482}" type="presOf" srcId="{276995D9-167F-4BEE-BDA5-5BFAEC2F890D}" destId="{C67744ED-2F74-4100-B1E0-E9B28BB5C03A}" srcOrd="1" destOrd="0" presId="urn:microsoft.com/office/officeart/2005/8/layout/process1"/>
    <dgm:cxn modelId="{394D974C-221E-4A1B-861C-D2F99F9FBACA}" srcId="{105536C9-36D9-4F52-BBAA-A031026C0985}" destId="{853D8E25-D201-4E28-9A56-2091E98D67D7}" srcOrd="3" destOrd="0" parTransId="{5B553372-59AB-470B-975B-7F87BE91401E}" sibTransId="{1F0C3E25-8AD6-4A1A-BE35-9A798AC036BB}"/>
    <dgm:cxn modelId="{E81D736F-FAF8-4EB6-B757-4F915CAD2B0D}" type="presOf" srcId="{6C49FF4D-0D6A-4B8D-8ABA-0EDE9DA6D1D4}" destId="{FD320494-2541-410A-B8C3-424A5913444B}" srcOrd="0" destOrd="0" presId="urn:microsoft.com/office/officeart/2005/8/layout/process1"/>
    <dgm:cxn modelId="{513D5585-3DED-4D5D-8147-AE56352D13D0}" type="presOf" srcId="{E9960F43-3608-483D-9534-A09D535CB1C1}" destId="{A740BF8E-FF70-4445-8E8D-D8F99F9217DA}" srcOrd="0" destOrd="0" presId="urn:microsoft.com/office/officeart/2005/8/layout/process1"/>
    <dgm:cxn modelId="{CE04B1A3-ACBD-417D-B70B-D8A28A05309A}" srcId="{105536C9-36D9-4F52-BBAA-A031026C0985}" destId="{6885B747-449D-4910-BAD9-3B9D1548A911}" srcOrd="0" destOrd="0" parTransId="{1B736978-3094-495E-98F7-19A20AA9F61F}" sibTransId="{276995D9-167F-4BEE-BDA5-5BFAEC2F890D}"/>
    <dgm:cxn modelId="{B080DCC8-87B9-402B-908E-1B832C68D149}" type="presOf" srcId="{276995D9-167F-4BEE-BDA5-5BFAEC2F890D}" destId="{7910EFEE-9FAA-4245-9076-F18055C4D084}" srcOrd="0" destOrd="0" presId="urn:microsoft.com/office/officeart/2005/8/layout/process1"/>
    <dgm:cxn modelId="{4EE191CF-A8D9-4CFD-928C-061B291C9D40}" srcId="{105536C9-36D9-4F52-BBAA-A031026C0985}" destId="{6C49FF4D-0D6A-4B8D-8ABA-0EDE9DA6D1D4}" srcOrd="1" destOrd="0" parTransId="{CA3B0214-A86F-419B-9974-C93E2E6F00DD}" sibTransId="{91C6CE91-E1D1-4409-93FE-4A4C74F04E19}"/>
    <dgm:cxn modelId="{57866DB0-E766-47C9-82A8-01F99B934A44}" type="presParOf" srcId="{7C3D9AC3-328A-479C-8A66-711BBCD299AA}" destId="{6A084DA4-7AAF-4236-8DFC-1A7626F7126C}" srcOrd="0" destOrd="0" presId="urn:microsoft.com/office/officeart/2005/8/layout/process1"/>
    <dgm:cxn modelId="{D49463B9-0659-462E-9D76-DAA3BAFD464A}" type="presParOf" srcId="{7C3D9AC3-328A-479C-8A66-711BBCD299AA}" destId="{7910EFEE-9FAA-4245-9076-F18055C4D084}" srcOrd="1" destOrd="0" presId="urn:microsoft.com/office/officeart/2005/8/layout/process1"/>
    <dgm:cxn modelId="{443D604A-C502-4BB0-B47F-ED43C821BEAB}" type="presParOf" srcId="{7910EFEE-9FAA-4245-9076-F18055C4D084}" destId="{C67744ED-2F74-4100-B1E0-E9B28BB5C03A}" srcOrd="0" destOrd="0" presId="urn:microsoft.com/office/officeart/2005/8/layout/process1"/>
    <dgm:cxn modelId="{1D2E1594-9326-4FED-9460-A9D93F82461C}" type="presParOf" srcId="{7C3D9AC3-328A-479C-8A66-711BBCD299AA}" destId="{FD320494-2541-410A-B8C3-424A5913444B}" srcOrd="2" destOrd="0" presId="urn:microsoft.com/office/officeart/2005/8/layout/process1"/>
    <dgm:cxn modelId="{4C5DE1A4-EA18-4CB8-AE34-0682907CA371}" type="presParOf" srcId="{7C3D9AC3-328A-479C-8A66-711BBCD299AA}" destId="{6FFA45FF-E274-469D-90C5-BA5E32474583}" srcOrd="3" destOrd="0" presId="urn:microsoft.com/office/officeart/2005/8/layout/process1"/>
    <dgm:cxn modelId="{6376440B-E99E-4603-8794-E3632FFC0040}" type="presParOf" srcId="{6FFA45FF-E274-469D-90C5-BA5E32474583}" destId="{F1B5F308-E384-4A94-8AB0-1E76E2B1E32E}" srcOrd="0" destOrd="0" presId="urn:microsoft.com/office/officeart/2005/8/layout/process1"/>
    <dgm:cxn modelId="{87070082-8DA0-4BAB-90C3-4A3D337C2CE8}" type="presParOf" srcId="{7C3D9AC3-328A-479C-8A66-711BBCD299AA}" destId="{0E7223BC-0F86-4CD5-B78B-67FE84DB0707}" srcOrd="4" destOrd="0" presId="urn:microsoft.com/office/officeart/2005/8/layout/process1"/>
    <dgm:cxn modelId="{203D3669-82A0-4913-BB7B-E3A1CB48172C}" type="presParOf" srcId="{7C3D9AC3-328A-479C-8A66-711BBCD299AA}" destId="{A740BF8E-FF70-4445-8E8D-D8F99F9217DA}" srcOrd="5" destOrd="0" presId="urn:microsoft.com/office/officeart/2005/8/layout/process1"/>
    <dgm:cxn modelId="{038406DF-C058-4E6E-8EEF-41428FE64284}" type="presParOf" srcId="{A740BF8E-FF70-4445-8E8D-D8F99F9217DA}" destId="{996B71E3-424E-41D6-90C8-CC4A69FA669D}" srcOrd="0" destOrd="0" presId="urn:microsoft.com/office/officeart/2005/8/layout/process1"/>
    <dgm:cxn modelId="{DC70B0CA-A88A-4274-8B66-83551CBD1FDF}" type="presParOf" srcId="{7C3D9AC3-328A-479C-8A66-711BBCD299AA}" destId="{8C8BA9A4-25FE-4E9B-A856-810ABD6FE2B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5536C9-36D9-4F52-BBAA-A031026C0985}" type="doc">
      <dgm:prSet loTypeId="urn:microsoft.com/office/officeart/2005/8/layout/process1" loCatId="process" qsTypeId="urn:microsoft.com/office/officeart/2005/8/quickstyle/simple1" qsCatId="simple" csTypeId="urn:microsoft.com/office/officeart/2005/8/colors/accent1_2" csCatId="accent1" phldr="1"/>
      <dgm:spPr/>
    </dgm:pt>
    <dgm:pt modelId="{6885B747-449D-4910-BAD9-3B9D1548A911}">
      <dgm:prSet phldrT="[Κείμενο]"/>
      <dgm:spPr/>
      <dgm:t>
        <a:bodyPr/>
        <a:lstStyle/>
        <a:p>
          <a:r>
            <a:rPr lang="en-US" dirty="0"/>
            <a:t>Illness representations</a:t>
          </a:r>
          <a:endParaRPr lang="el-GR" dirty="0"/>
        </a:p>
      </dgm:t>
    </dgm:pt>
    <dgm:pt modelId="{1B736978-3094-495E-98F7-19A20AA9F61F}" type="parTrans" cxnId="{CE04B1A3-ACBD-417D-B70B-D8A28A05309A}">
      <dgm:prSet/>
      <dgm:spPr/>
      <dgm:t>
        <a:bodyPr/>
        <a:lstStyle/>
        <a:p>
          <a:endParaRPr lang="el-GR"/>
        </a:p>
      </dgm:t>
    </dgm:pt>
    <dgm:pt modelId="{276995D9-167F-4BEE-BDA5-5BFAEC2F890D}" type="sibTrans" cxnId="{CE04B1A3-ACBD-417D-B70B-D8A28A05309A}">
      <dgm:prSet/>
      <dgm:spPr/>
      <dgm:t>
        <a:bodyPr/>
        <a:lstStyle/>
        <a:p>
          <a:endParaRPr lang="el-GR"/>
        </a:p>
      </dgm:t>
    </dgm:pt>
    <dgm:pt modelId="{6C49FF4D-0D6A-4B8D-8ABA-0EDE9DA6D1D4}">
      <dgm:prSet phldrT="[Κείμενο]"/>
      <dgm:spPr/>
      <dgm:t>
        <a:bodyPr/>
        <a:lstStyle/>
        <a:p>
          <a:r>
            <a:rPr lang="en-US" dirty="0"/>
            <a:t>Fear of recurrence</a:t>
          </a:r>
          <a:endParaRPr lang="el-GR" dirty="0"/>
        </a:p>
      </dgm:t>
    </dgm:pt>
    <dgm:pt modelId="{CA3B0214-A86F-419B-9974-C93E2E6F00DD}" type="parTrans" cxnId="{4EE191CF-A8D9-4CFD-928C-061B291C9D40}">
      <dgm:prSet/>
      <dgm:spPr/>
      <dgm:t>
        <a:bodyPr/>
        <a:lstStyle/>
        <a:p>
          <a:endParaRPr lang="el-GR"/>
        </a:p>
      </dgm:t>
    </dgm:pt>
    <dgm:pt modelId="{91C6CE91-E1D1-4409-93FE-4A4C74F04E19}" type="sibTrans" cxnId="{4EE191CF-A8D9-4CFD-928C-061B291C9D40}">
      <dgm:prSet/>
      <dgm:spPr/>
      <dgm:t>
        <a:bodyPr/>
        <a:lstStyle/>
        <a:p>
          <a:endParaRPr lang="el-GR"/>
        </a:p>
      </dgm:t>
    </dgm:pt>
    <dgm:pt modelId="{19132B87-A59A-4BB7-B400-C88C3D17C03E}">
      <dgm:prSet phldrT="[Κείμενο]"/>
      <dgm:spPr/>
      <dgm:t>
        <a:bodyPr/>
        <a:lstStyle/>
        <a:p>
          <a:r>
            <a:rPr lang="en-US" dirty="0"/>
            <a:t>Distress</a:t>
          </a:r>
          <a:endParaRPr lang="el-GR" dirty="0"/>
        </a:p>
      </dgm:t>
    </dgm:pt>
    <dgm:pt modelId="{D4D96299-21B4-4ADB-B563-DD8ADB7A2F40}" type="parTrans" cxnId="{12BD4560-4E3B-4932-89B0-A4C82991C6D8}">
      <dgm:prSet/>
      <dgm:spPr/>
      <dgm:t>
        <a:bodyPr/>
        <a:lstStyle/>
        <a:p>
          <a:endParaRPr lang="el-GR"/>
        </a:p>
      </dgm:t>
    </dgm:pt>
    <dgm:pt modelId="{E9960F43-3608-483D-9534-A09D535CB1C1}" type="sibTrans" cxnId="{12BD4560-4E3B-4932-89B0-A4C82991C6D8}">
      <dgm:prSet/>
      <dgm:spPr/>
      <dgm:t>
        <a:bodyPr/>
        <a:lstStyle/>
        <a:p>
          <a:endParaRPr lang="el-GR"/>
        </a:p>
      </dgm:t>
    </dgm:pt>
    <dgm:pt modelId="{853D8E25-D201-4E28-9A56-2091E98D67D7}">
      <dgm:prSet/>
      <dgm:spPr/>
      <dgm:t>
        <a:bodyPr/>
        <a:lstStyle/>
        <a:p>
          <a:r>
            <a:rPr lang="en-US" dirty="0"/>
            <a:t>Health outcomes</a:t>
          </a:r>
          <a:endParaRPr lang="el-GR" dirty="0"/>
        </a:p>
      </dgm:t>
    </dgm:pt>
    <dgm:pt modelId="{5B553372-59AB-470B-975B-7F87BE91401E}" type="parTrans" cxnId="{394D974C-221E-4A1B-861C-D2F99F9FBACA}">
      <dgm:prSet/>
      <dgm:spPr/>
      <dgm:t>
        <a:bodyPr/>
        <a:lstStyle/>
        <a:p>
          <a:endParaRPr lang="el-GR"/>
        </a:p>
      </dgm:t>
    </dgm:pt>
    <dgm:pt modelId="{1F0C3E25-8AD6-4A1A-BE35-9A798AC036BB}" type="sibTrans" cxnId="{394D974C-221E-4A1B-861C-D2F99F9FBACA}">
      <dgm:prSet/>
      <dgm:spPr/>
      <dgm:t>
        <a:bodyPr/>
        <a:lstStyle/>
        <a:p>
          <a:endParaRPr lang="el-GR"/>
        </a:p>
      </dgm:t>
    </dgm:pt>
    <dgm:pt modelId="{7C3D9AC3-328A-479C-8A66-711BBCD299AA}" type="pres">
      <dgm:prSet presAssocID="{105536C9-36D9-4F52-BBAA-A031026C0985}" presName="Name0" presStyleCnt="0">
        <dgm:presLayoutVars>
          <dgm:dir/>
          <dgm:resizeHandles val="exact"/>
        </dgm:presLayoutVars>
      </dgm:prSet>
      <dgm:spPr/>
    </dgm:pt>
    <dgm:pt modelId="{6A084DA4-7AAF-4236-8DFC-1A7626F7126C}" type="pres">
      <dgm:prSet presAssocID="{6885B747-449D-4910-BAD9-3B9D1548A911}" presName="node" presStyleLbl="node1" presStyleIdx="0" presStyleCnt="4">
        <dgm:presLayoutVars>
          <dgm:bulletEnabled val="1"/>
        </dgm:presLayoutVars>
      </dgm:prSet>
      <dgm:spPr/>
    </dgm:pt>
    <dgm:pt modelId="{7910EFEE-9FAA-4245-9076-F18055C4D084}" type="pres">
      <dgm:prSet presAssocID="{276995D9-167F-4BEE-BDA5-5BFAEC2F890D}" presName="sibTrans" presStyleLbl="sibTrans2D1" presStyleIdx="0" presStyleCnt="3"/>
      <dgm:spPr/>
    </dgm:pt>
    <dgm:pt modelId="{C67744ED-2F74-4100-B1E0-E9B28BB5C03A}" type="pres">
      <dgm:prSet presAssocID="{276995D9-167F-4BEE-BDA5-5BFAEC2F890D}" presName="connectorText" presStyleLbl="sibTrans2D1" presStyleIdx="0" presStyleCnt="3"/>
      <dgm:spPr/>
    </dgm:pt>
    <dgm:pt modelId="{FD320494-2541-410A-B8C3-424A5913444B}" type="pres">
      <dgm:prSet presAssocID="{6C49FF4D-0D6A-4B8D-8ABA-0EDE9DA6D1D4}" presName="node" presStyleLbl="node1" presStyleIdx="1" presStyleCnt="4">
        <dgm:presLayoutVars>
          <dgm:bulletEnabled val="1"/>
        </dgm:presLayoutVars>
      </dgm:prSet>
      <dgm:spPr/>
    </dgm:pt>
    <dgm:pt modelId="{6FFA45FF-E274-469D-90C5-BA5E32474583}" type="pres">
      <dgm:prSet presAssocID="{91C6CE91-E1D1-4409-93FE-4A4C74F04E19}" presName="sibTrans" presStyleLbl="sibTrans2D1" presStyleIdx="1" presStyleCnt="3"/>
      <dgm:spPr/>
    </dgm:pt>
    <dgm:pt modelId="{F1B5F308-E384-4A94-8AB0-1E76E2B1E32E}" type="pres">
      <dgm:prSet presAssocID="{91C6CE91-E1D1-4409-93FE-4A4C74F04E19}" presName="connectorText" presStyleLbl="sibTrans2D1" presStyleIdx="1" presStyleCnt="3"/>
      <dgm:spPr/>
    </dgm:pt>
    <dgm:pt modelId="{0E7223BC-0F86-4CD5-B78B-67FE84DB0707}" type="pres">
      <dgm:prSet presAssocID="{19132B87-A59A-4BB7-B400-C88C3D17C03E}" presName="node" presStyleLbl="node1" presStyleIdx="2" presStyleCnt="4">
        <dgm:presLayoutVars>
          <dgm:bulletEnabled val="1"/>
        </dgm:presLayoutVars>
      </dgm:prSet>
      <dgm:spPr/>
    </dgm:pt>
    <dgm:pt modelId="{A740BF8E-FF70-4445-8E8D-D8F99F9217DA}" type="pres">
      <dgm:prSet presAssocID="{E9960F43-3608-483D-9534-A09D535CB1C1}" presName="sibTrans" presStyleLbl="sibTrans2D1" presStyleIdx="2" presStyleCnt="3"/>
      <dgm:spPr/>
    </dgm:pt>
    <dgm:pt modelId="{996B71E3-424E-41D6-90C8-CC4A69FA669D}" type="pres">
      <dgm:prSet presAssocID="{E9960F43-3608-483D-9534-A09D535CB1C1}" presName="connectorText" presStyleLbl="sibTrans2D1" presStyleIdx="2" presStyleCnt="3"/>
      <dgm:spPr/>
    </dgm:pt>
    <dgm:pt modelId="{8C8BA9A4-25FE-4E9B-A856-810ABD6FE2BB}" type="pres">
      <dgm:prSet presAssocID="{853D8E25-D201-4E28-9A56-2091E98D67D7}" presName="node" presStyleLbl="node1" presStyleIdx="3" presStyleCnt="4" custLinFactNeighborX="4525" custLinFactNeighborY="-1006">
        <dgm:presLayoutVars>
          <dgm:bulletEnabled val="1"/>
        </dgm:presLayoutVars>
      </dgm:prSet>
      <dgm:spPr/>
    </dgm:pt>
  </dgm:ptLst>
  <dgm:cxnLst>
    <dgm:cxn modelId="{FAC1771A-5513-41BB-8E1C-FFFB24454E77}" type="presOf" srcId="{853D8E25-D201-4E28-9A56-2091E98D67D7}" destId="{8C8BA9A4-25FE-4E9B-A856-810ABD6FE2BB}" srcOrd="0" destOrd="0" presId="urn:microsoft.com/office/officeart/2005/8/layout/process1"/>
    <dgm:cxn modelId="{4B68FC20-1ED5-441F-99B4-8476173E7E92}" type="presOf" srcId="{6885B747-449D-4910-BAD9-3B9D1548A911}" destId="{6A084DA4-7AAF-4236-8DFC-1A7626F7126C}" srcOrd="0" destOrd="0" presId="urn:microsoft.com/office/officeart/2005/8/layout/process1"/>
    <dgm:cxn modelId="{AC229B2F-9808-428A-B1A6-89E85B32DE17}" type="presOf" srcId="{91C6CE91-E1D1-4409-93FE-4A4C74F04E19}" destId="{6FFA45FF-E274-469D-90C5-BA5E32474583}" srcOrd="0" destOrd="0" presId="urn:microsoft.com/office/officeart/2005/8/layout/process1"/>
    <dgm:cxn modelId="{D240D837-DCF1-4646-830A-EF7C2B3520B2}" type="presOf" srcId="{E9960F43-3608-483D-9534-A09D535CB1C1}" destId="{996B71E3-424E-41D6-90C8-CC4A69FA669D}" srcOrd="1" destOrd="0" presId="urn:microsoft.com/office/officeart/2005/8/layout/process1"/>
    <dgm:cxn modelId="{7463EA3D-E8FC-4B5A-A27E-D69BF52F2280}" type="presOf" srcId="{19132B87-A59A-4BB7-B400-C88C3D17C03E}" destId="{0E7223BC-0F86-4CD5-B78B-67FE84DB0707}" srcOrd="0" destOrd="0" presId="urn:microsoft.com/office/officeart/2005/8/layout/process1"/>
    <dgm:cxn modelId="{BDE2693E-4EC3-4686-94A7-A39FD6F0F0B9}" type="presOf" srcId="{105536C9-36D9-4F52-BBAA-A031026C0985}" destId="{7C3D9AC3-328A-479C-8A66-711BBCD299AA}" srcOrd="0" destOrd="0" presId="urn:microsoft.com/office/officeart/2005/8/layout/process1"/>
    <dgm:cxn modelId="{28303840-2D1B-4A7B-923C-3C3CBAF028F4}" type="presOf" srcId="{91C6CE91-E1D1-4409-93FE-4A4C74F04E19}" destId="{F1B5F308-E384-4A94-8AB0-1E76E2B1E32E}" srcOrd="1" destOrd="0" presId="urn:microsoft.com/office/officeart/2005/8/layout/process1"/>
    <dgm:cxn modelId="{12BD4560-4E3B-4932-89B0-A4C82991C6D8}" srcId="{105536C9-36D9-4F52-BBAA-A031026C0985}" destId="{19132B87-A59A-4BB7-B400-C88C3D17C03E}" srcOrd="2" destOrd="0" parTransId="{D4D96299-21B4-4ADB-B563-DD8ADB7A2F40}" sibTransId="{E9960F43-3608-483D-9534-A09D535CB1C1}"/>
    <dgm:cxn modelId="{58404D46-91EE-4B94-AA54-E50A04550482}" type="presOf" srcId="{276995D9-167F-4BEE-BDA5-5BFAEC2F890D}" destId="{C67744ED-2F74-4100-B1E0-E9B28BB5C03A}" srcOrd="1" destOrd="0" presId="urn:microsoft.com/office/officeart/2005/8/layout/process1"/>
    <dgm:cxn modelId="{394D974C-221E-4A1B-861C-D2F99F9FBACA}" srcId="{105536C9-36D9-4F52-BBAA-A031026C0985}" destId="{853D8E25-D201-4E28-9A56-2091E98D67D7}" srcOrd="3" destOrd="0" parTransId="{5B553372-59AB-470B-975B-7F87BE91401E}" sibTransId="{1F0C3E25-8AD6-4A1A-BE35-9A798AC036BB}"/>
    <dgm:cxn modelId="{E81D736F-FAF8-4EB6-B757-4F915CAD2B0D}" type="presOf" srcId="{6C49FF4D-0D6A-4B8D-8ABA-0EDE9DA6D1D4}" destId="{FD320494-2541-410A-B8C3-424A5913444B}" srcOrd="0" destOrd="0" presId="urn:microsoft.com/office/officeart/2005/8/layout/process1"/>
    <dgm:cxn modelId="{513D5585-3DED-4D5D-8147-AE56352D13D0}" type="presOf" srcId="{E9960F43-3608-483D-9534-A09D535CB1C1}" destId="{A740BF8E-FF70-4445-8E8D-D8F99F9217DA}" srcOrd="0" destOrd="0" presId="urn:microsoft.com/office/officeart/2005/8/layout/process1"/>
    <dgm:cxn modelId="{CE04B1A3-ACBD-417D-B70B-D8A28A05309A}" srcId="{105536C9-36D9-4F52-BBAA-A031026C0985}" destId="{6885B747-449D-4910-BAD9-3B9D1548A911}" srcOrd="0" destOrd="0" parTransId="{1B736978-3094-495E-98F7-19A20AA9F61F}" sibTransId="{276995D9-167F-4BEE-BDA5-5BFAEC2F890D}"/>
    <dgm:cxn modelId="{B080DCC8-87B9-402B-908E-1B832C68D149}" type="presOf" srcId="{276995D9-167F-4BEE-BDA5-5BFAEC2F890D}" destId="{7910EFEE-9FAA-4245-9076-F18055C4D084}" srcOrd="0" destOrd="0" presId="urn:microsoft.com/office/officeart/2005/8/layout/process1"/>
    <dgm:cxn modelId="{4EE191CF-A8D9-4CFD-928C-061B291C9D40}" srcId="{105536C9-36D9-4F52-BBAA-A031026C0985}" destId="{6C49FF4D-0D6A-4B8D-8ABA-0EDE9DA6D1D4}" srcOrd="1" destOrd="0" parTransId="{CA3B0214-A86F-419B-9974-C93E2E6F00DD}" sibTransId="{91C6CE91-E1D1-4409-93FE-4A4C74F04E19}"/>
    <dgm:cxn modelId="{57866DB0-E766-47C9-82A8-01F99B934A44}" type="presParOf" srcId="{7C3D9AC3-328A-479C-8A66-711BBCD299AA}" destId="{6A084DA4-7AAF-4236-8DFC-1A7626F7126C}" srcOrd="0" destOrd="0" presId="urn:microsoft.com/office/officeart/2005/8/layout/process1"/>
    <dgm:cxn modelId="{D49463B9-0659-462E-9D76-DAA3BAFD464A}" type="presParOf" srcId="{7C3D9AC3-328A-479C-8A66-711BBCD299AA}" destId="{7910EFEE-9FAA-4245-9076-F18055C4D084}" srcOrd="1" destOrd="0" presId="urn:microsoft.com/office/officeart/2005/8/layout/process1"/>
    <dgm:cxn modelId="{443D604A-C502-4BB0-B47F-ED43C821BEAB}" type="presParOf" srcId="{7910EFEE-9FAA-4245-9076-F18055C4D084}" destId="{C67744ED-2F74-4100-B1E0-E9B28BB5C03A}" srcOrd="0" destOrd="0" presId="urn:microsoft.com/office/officeart/2005/8/layout/process1"/>
    <dgm:cxn modelId="{1D2E1594-9326-4FED-9460-A9D93F82461C}" type="presParOf" srcId="{7C3D9AC3-328A-479C-8A66-711BBCD299AA}" destId="{FD320494-2541-410A-B8C3-424A5913444B}" srcOrd="2" destOrd="0" presId="urn:microsoft.com/office/officeart/2005/8/layout/process1"/>
    <dgm:cxn modelId="{4C5DE1A4-EA18-4CB8-AE34-0682907CA371}" type="presParOf" srcId="{7C3D9AC3-328A-479C-8A66-711BBCD299AA}" destId="{6FFA45FF-E274-469D-90C5-BA5E32474583}" srcOrd="3" destOrd="0" presId="urn:microsoft.com/office/officeart/2005/8/layout/process1"/>
    <dgm:cxn modelId="{6376440B-E99E-4603-8794-E3632FFC0040}" type="presParOf" srcId="{6FFA45FF-E274-469D-90C5-BA5E32474583}" destId="{F1B5F308-E384-4A94-8AB0-1E76E2B1E32E}" srcOrd="0" destOrd="0" presId="urn:microsoft.com/office/officeart/2005/8/layout/process1"/>
    <dgm:cxn modelId="{87070082-8DA0-4BAB-90C3-4A3D337C2CE8}" type="presParOf" srcId="{7C3D9AC3-328A-479C-8A66-711BBCD299AA}" destId="{0E7223BC-0F86-4CD5-B78B-67FE84DB0707}" srcOrd="4" destOrd="0" presId="urn:microsoft.com/office/officeart/2005/8/layout/process1"/>
    <dgm:cxn modelId="{203D3669-82A0-4913-BB7B-E3A1CB48172C}" type="presParOf" srcId="{7C3D9AC3-328A-479C-8A66-711BBCD299AA}" destId="{A740BF8E-FF70-4445-8E8D-D8F99F9217DA}" srcOrd="5" destOrd="0" presId="urn:microsoft.com/office/officeart/2005/8/layout/process1"/>
    <dgm:cxn modelId="{038406DF-C058-4E6E-8EEF-41428FE64284}" type="presParOf" srcId="{A740BF8E-FF70-4445-8E8D-D8F99F9217DA}" destId="{996B71E3-424E-41D6-90C8-CC4A69FA669D}" srcOrd="0" destOrd="0" presId="urn:microsoft.com/office/officeart/2005/8/layout/process1"/>
    <dgm:cxn modelId="{DC70B0CA-A88A-4274-8B66-83551CBD1FDF}" type="presParOf" srcId="{7C3D9AC3-328A-479C-8A66-711BBCD299AA}" destId="{8C8BA9A4-25FE-4E9B-A856-810ABD6FE2BB}"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5536C9-36D9-4F52-BBAA-A031026C0985}" type="doc">
      <dgm:prSet loTypeId="urn:microsoft.com/office/officeart/2005/8/layout/process1" loCatId="process" qsTypeId="urn:microsoft.com/office/officeart/2005/8/quickstyle/simple1" qsCatId="simple" csTypeId="urn:microsoft.com/office/officeart/2005/8/colors/accent1_2" csCatId="accent1" phldr="1"/>
      <dgm:spPr/>
    </dgm:pt>
    <dgm:pt modelId="{6885B747-449D-4910-BAD9-3B9D1548A911}">
      <dgm:prSet phldrT="[Κείμενο]"/>
      <dgm:spPr/>
      <dgm:t>
        <a:bodyPr/>
        <a:lstStyle/>
        <a:p>
          <a:r>
            <a:rPr lang="en-US" dirty="0"/>
            <a:t>Sense of coherence</a:t>
          </a:r>
          <a:endParaRPr lang="el-GR" dirty="0"/>
        </a:p>
      </dgm:t>
    </dgm:pt>
    <dgm:pt modelId="{1B736978-3094-495E-98F7-19A20AA9F61F}" type="parTrans" cxnId="{CE04B1A3-ACBD-417D-B70B-D8A28A05309A}">
      <dgm:prSet/>
      <dgm:spPr/>
      <dgm:t>
        <a:bodyPr/>
        <a:lstStyle/>
        <a:p>
          <a:endParaRPr lang="el-GR"/>
        </a:p>
      </dgm:t>
    </dgm:pt>
    <dgm:pt modelId="{276995D9-167F-4BEE-BDA5-5BFAEC2F890D}" type="sibTrans" cxnId="{CE04B1A3-ACBD-417D-B70B-D8A28A05309A}">
      <dgm:prSet/>
      <dgm:spPr/>
      <dgm:t>
        <a:bodyPr/>
        <a:lstStyle/>
        <a:p>
          <a:endParaRPr lang="el-GR"/>
        </a:p>
      </dgm:t>
    </dgm:pt>
    <dgm:pt modelId="{6C49FF4D-0D6A-4B8D-8ABA-0EDE9DA6D1D4}">
      <dgm:prSet phldrT="[Κείμενο]"/>
      <dgm:spPr/>
      <dgm:t>
        <a:bodyPr/>
        <a:lstStyle/>
        <a:p>
          <a:r>
            <a:rPr lang="en-US" dirty="0"/>
            <a:t>Self-rated health</a:t>
          </a:r>
          <a:endParaRPr lang="el-GR" dirty="0"/>
        </a:p>
      </dgm:t>
    </dgm:pt>
    <dgm:pt modelId="{CA3B0214-A86F-419B-9974-C93E2E6F00DD}" type="parTrans" cxnId="{4EE191CF-A8D9-4CFD-928C-061B291C9D40}">
      <dgm:prSet/>
      <dgm:spPr/>
      <dgm:t>
        <a:bodyPr/>
        <a:lstStyle/>
        <a:p>
          <a:endParaRPr lang="el-GR"/>
        </a:p>
      </dgm:t>
    </dgm:pt>
    <dgm:pt modelId="{91C6CE91-E1D1-4409-93FE-4A4C74F04E19}" type="sibTrans" cxnId="{4EE191CF-A8D9-4CFD-928C-061B291C9D40}">
      <dgm:prSet/>
      <dgm:spPr/>
      <dgm:t>
        <a:bodyPr/>
        <a:lstStyle/>
        <a:p>
          <a:endParaRPr lang="el-GR"/>
        </a:p>
      </dgm:t>
    </dgm:pt>
    <dgm:pt modelId="{19132B87-A59A-4BB7-B400-C88C3D17C03E}">
      <dgm:prSet phldrT="[Κείμενο]"/>
      <dgm:spPr/>
      <dgm:t>
        <a:bodyPr/>
        <a:lstStyle/>
        <a:p>
          <a:r>
            <a:rPr lang="en-US" dirty="0"/>
            <a:t>Coping behavior</a:t>
          </a:r>
          <a:endParaRPr lang="el-GR" dirty="0"/>
        </a:p>
      </dgm:t>
    </dgm:pt>
    <dgm:pt modelId="{D4D96299-21B4-4ADB-B563-DD8ADB7A2F40}" type="parTrans" cxnId="{12BD4560-4E3B-4932-89B0-A4C82991C6D8}">
      <dgm:prSet/>
      <dgm:spPr/>
      <dgm:t>
        <a:bodyPr/>
        <a:lstStyle/>
        <a:p>
          <a:endParaRPr lang="el-GR"/>
        </a:p>
      </dgm:t>
    </dgm:pt>
    <dgm:pt modelId="{E9960F43-3608-483D-9534-A09D535CB1C1}" type="sibTrans" cxnId="{12BD4560-4E3B-4932-89B0-A4C82991C6D8}">
      <dgm:prSet/>
      <dgm:spPr/>
      <dgm:t>
        <a:bodyPr/>
        <a:lstStyle/>
        <a:p>
          <a:endParaRPr lang="el-GR"/>
        </a:p>
      </dgm:t>
    </dgm:pt>
    <dgm:pt modelId="{853D8E25-D201-4E28-9A56-2091E98D67D7}">
      <dgm:prSet/>
      <dgm:spPr/>
      <dgm:t>
        <a:bodyPr/>
        <a:lstStyle/>
        <a:p>
          <a:r>
            <a:rPr lang="en-US" dirty="0"/>
            <a:t>Health outcomes</a:t>
          </a:r>
          <a:endParaRPr lang="el-GR" dirty="0"/>
        </a:p>
      </dgm:t>
    </dgm:pt>
    <dgm:pt modelId="{5B553372-59AB-470B-975B-7F87BE91401E}" type="parTrans" cxnId="{394D974C-221E-4A1B-861C-D2F99F9FBACA}">
      <dgm:prSet/>
      <dgm:spPr/>
      <dgm:t>
        <a:bodyPr/>
        <a:lstStyle/>
        <a:p>
          <a:endParaRPr lang="el-GR"/>
        </a:p>
      </dgm:t>
    </dgm:pt>
    <dgm:pt modelId="{1F0C3E25-8AD6-4A1A-BE35-9A798AC036BB}" type="sibTrans" cxnId="{394D974C-221E-4A1B-861C-D2F99F9FBACA}">
      <dgm:prSet/>
      <dgm:spPr/>
      <dgm:t>
        <a:bodyPr/>
        <a:lstStyle/>
        <a:p>
          <a:endParaRPr lang="el-GR"/>
        </a:p>
      </dgm:t>
    </dgm:pt>
    <dgm:pt modelId="{7C3D9AC3-328A-479C-8A66-711BBCD299AA}" type="pres">
      <dgm:prSet presAssocID="{105536C9-36D9-4F52-BBAA-A031026C0985}" presName="Name0" presStyleCnt="0">
        <dgm:presLayoutVars>
          <dgm:dir/>
          <dgm:resizeHandles val="exact"/>
        </dgm:presLayoutVars>
      </dgm:prSet>
      <dgm:spPr/>
    </dgm:pt>
    <dgm:pt modelId="{6A084DA4-7AAF-4236-8DFC-1A7626F7126C}" type="pres">
      <dgm:prSet presAssocID="{6885B747-449D-4910-BAD9-3B9D1548A911}" presName="node" presStyleLbl="node1" presStyleIdx="0" presStyleCnt="4">
        <dgm:presLayoutVars>
          <dgm:bulletEnabled val="1"/>
        </dgm:presLayoutVars>
      </dgm:prSet>
      <dgm:spPr/>
    </dgm:pt>
    <dgm:pt modelId="{7910EFEE-9FAA-4245-9076-F18055C4D084}" type="pres">
      <dgm:prSet presAssocID="{276995D9-167F-4BEE-BDA5-5BFAEC2F890D}" presName="sibTrans" presStyleLbl="sibTrans2D1" presStyleIdx="0" presStyleCnt="3"/>
      <dgm:spPr/>
    </dgm:pt>
    <dgm:pt modelId="{C67744ED-2F74-4100-B1E0-E9B28BB5C03A}" type="pres">
      <dgm:prSet presAssocID="{276995D9-167F-4BEE-BDA5-5BFAEC2F890D}" presName="connectorText" presStyleLbl="sibTrans2D1" presStyleIdx="0" presStyleCnt="3"/>
      <dgm:spPr/>
    </dgm:pt>
    <dgm:pt modelId="{FD320494-2541-410A-B8C3-424A5913444B}" type="pres">
      <dgm:prSet presAssocID="{6C49FF4D-0D6A-4B8D-8ABA-0EDE9DA6D1D4}" presName="node" presStyleLbl="node1" presStyleIdx="1" presStyleCnt="4">
        <dgm:presLayoutVars>
          <dgm:bulletEnabled val="1"/>
        </dgm:presLayoutVars>
      </dgm:prSet>
      <dgm:spPr/>
    </dgm:pt>
    <dgm:pt modelId="{6FFA45FF-E274-469D-90C5-BA5E32474583}" type="pres">
      <dgm:prSet presAssocID="{91C6CE91-E1D1-4409-93FE-4A4C74F04E19}" presName="sibTrans" presStyleLbl="sibTrans2D1" presStyleIdx="1" presStyleCnt="3"/>
      <dgm:spPr/>
    </dgm:pt>
    <dgm:pt modelId="{F1B5F308-E384-4A94-8AB0-1E76E2B1E32E}" type="pres">
      <dgm:prSet presAssocID="{91C6CE91-E1D1-4409-93FE-4A4C74F04E19}" presName="connectorText" presStyleLbl="sibTrans2D1" presStyleIdx="1" presStyleCnt="3"/>
      <dgm:spPr/>
    </dgm:pt>
    <dgm:pt modelId="{0E7223BC-0F86-4CD5-B78B-67FE84DB0707}" type="pres">
      <dgm:prSet presAssocID="{19132B87-A59A-4BB7-B400-C88C3D17C03E}" presName="node" presStyleLbl="node1" presStyleIdx="2" presStyleCnt="4">
        <dgm:presLayoutVars>
          <dgm:bulletEnabled val="1"/>
        </dgm:presLayoutVars>
      </dgm:prSet>
      <dgm:spPr/>
    </dgm:pt>
    <dgm:pt modelId="{A740BF8E-FF70-4445-8E8D-D8F99F9217DA}" type="pres">
      <dgm:prSet presAssocID="{E9960F43-3608-483D-9534-A09D535CB1C1}" presName="sibTrans" presStyleLbl="sibTrans2D1" presStyleIdx="2" presStyleCnt="3"/>
      <dgm:spPr/>
    </dgm:pt>
    <dgm:pt modelId="{996B71E3-424E-41D6-90C8-CC4A69FA669D}" type="pres">
      <dgm:prSet presAssocID="{E9960F43-3608-483D-9534-A09D535CB1C1}" presName="connectorText" presStyleLbl="sibTrans2D1" presStyleIdx="2" presStyleCnt="3"/>
      <dgm:spPr/>
    </dgm:pt>
    <dgm:pt modelId="{8C8BA9A4-25FE-4E9B-A856-810ABD6FE2BB}" type="pres">
      <dgm:prSet presAssocID="{853D8E25-D201-4E28-9A56-2091E98D67D7}" presName="node" presStyleLbl="node1" presStyleIdx="3" presStyleCnt="4">
        <dgm:presLayoutVars>
          <dgm:bulletEnabled val="1"/>
        </dgm:presLayoutVars>
      </dgm:prSet>
      <dgm:spPr/>
    </dgm:pt>
  </dgm:ptLst>
  <dgm:cxnLst>
    <dgm:cxn modelId="{FAC1771A-5513-41BB-8E1C-FFFB24454E77}" type="presOf" srcId="{853D8E25-D201-4E28-9A56-2091E98D67D7}" destId="{8C8BA9A4-25FE-4E9B-A856-810ABD6FE2BB}" srcOrd="0" destOrd="0" presId="urn:microsoft.com/office/officeart/2005/8/layout/process1"/>
    <dgm:cxn modelId="{4B68FC20-1ED5-441F-99B4-8476173E7E92}" type="presOf" srcId="{6885B747-449D-4910-BAD9-3B9D1548A911}" destId="{6A084DA4-7AAF-4236-8DFC-1A7626F7126C}" srcOrd="0" destOrd="0" presId="urn:microsoft.com/office/officeart/2005/8/layout/process1"/>
    <dgm:cxn modelId="{AC229B2F-9808-428A-B1A6-89E85B32DE17}" type="presOf" srcId="{91C6CE91-E1D1-4409-93FE-4A4C74F04E19}" destId="{6FFA45FF-E274-469D-90C5-BA5E32474583}" srcOrd="0" destOrd="0" presId="urn:microsoft.com/office/officeart/2005/8/layout/process1"/>
    <dgm:cxn modelId="{D240D837-DCF1-4646-830A-EF7C2B3520B2}" type="presOf" srcId="{E9960F43-3608-483D-9534-A09D535CB1C1}" destId="{996B71E3-424E-41D6-90C8-CC4A69FA669D}" srcOrd="1" destOrd="0" presId="urn:microsoft.com/office/officeart/2005/8/layout/process1"/>
    <dgm:cxn modelId="{7463EA3D-E8FC-4B5A-A27E-D69BF52F2280}" type="presOf" srcId="{19132B87-A59A-4BB7-B400-C88C3D17C03E}" destId="{0E7223BC-0F86-4CD5-B78B-67FE84DB0707}" srcOrd="0" destOrd="0" presId="urn:microsoft.com/office/officeart/2005/8/layout/process1"/>
    <dgm:cxn modelId="{BDE2693E-4EC3-4686-94A7-A39FD6F0F0B9}" type="presOf" srcId="{105536C9-36D9-4F52-BBAA-A031026C0985}" destId="{7C3D9AC3-328A-479C-8A66-711BBCD299AA}" srcOrd="0" destOrd="0" presId="urn:microsoft.com/office/officeart/2005/8/layout/process1"/>
    <dgm:cxn modelId="{28303840-2D1B-4A7B-923C-3C3CBAF028F4}" type="presOf" srcId="{91C6CE91-E1D1-4409-93FE-4A4C74F04E19}" destId="{F1B5F308-E384-4A94-8AB0-1E76E2B1E32E}" srcOrd="1" destOrd="0" presId="urn:microsoft.com/office/officeart/2005/8/layout/process1"/>
    <dgm:cxn modelId="{12BD4560-4E3B-4932-89B0-A4C82991C6D8}" srcId="{105536C9-36D9-4F52-BBAA-A031026C0985}" destId="{19132B87-A59A-4BB7-B400-C88C3D17C03E}" srcOrd="2" destOrd="0" parTransId="{D4D96299-21B4-4ADB-B563-DD8ADB7A2F40}" sibTransId="{E9960F43-3608-483D-9534-A09D535CB1C1}"/>
    <dgm:cxn modelId="{58404D46-91EE-4B94-AA54-E50A04550482}" type="presOf" srcId="{276995D9-167F-4BEE-BDA5-5BFAEC2F890D}" destId="{C67744ED-2F74-4100-B1E0-E9B28BB5C03A}" srcOrd="1" destOrd="0" presId="urn:microsoft.com/office/officeart/2005/8/layout/process1"/>
    <dgm:cxn modelId="{394D974C-221E-4A1B-861C-D2F99F9FBACA}" srcId="{105536C9-36D9-4F52-BBAA-A031026C0985}" destId="{853D8E25-D201-4E28-9A56-2091E98D67D7}" srcOrd="3" destOrd="0" parTransId="{5B553372-59AB-470B-975B-7F87BE91401E}" sibTransId="{1F0C3E25-8AD6-4A1A-BE35-9A798AC036BB}"/>
    <dgm:cxn modelId="{E81D736F-FAF8-4EB6-B757-4F915CAD2B0D}" type="presOf" srcId="{6C49FF4D-0D6A-4B8D-8ABA-0EDE9DA6D1D4}" destId="{FD320494-2541-410A-B8C3-424A5913444B}" srcOrd="0" destOrd="0" presId="urn:microsoft.com/office/officeart/2005/8/layout/process1"/>
    <dgm:cxn modelId="{513D5585-3DED-4D5D-8147-AE56352D13D0}" type="presOf" srcId="{E9960F43-3608-483D-9534-A09D535CB1C1}" destId="{A740BF8E-FF70-4445-8E8D-D8F99F9217DA}" srcOrd="0" destOrd="0" presId="urn:microsoft.com/office/officeart/2005/8/layout/process1"/>
    <dgm:cxn modelId="{CE04B1A3-ACBD-417D-B70B-D8A28A05309A}" srcId="{105536C9-36D9-4F52-BBAA-A031026C0985}" destId="{6885B747-449D-4910-BAD9-3B9D1548A911}" srcOrd="0" destOrd="0" parTransId="{1B736978-3094-495E-98F7-19A20AA9F61F}" sibTransId="{276995D9-167F-4BEE-BDA5-5BFAEC2F890D}"/>
    <dgm:cxn modelId="{B080DCC8-87B9-402B-908E-1B832C68D149}" type="presOf" srcId="{276995D9-167F-4BEE-BDA5-5BFAEC2F890D}" destId="{7910EFEE-9FAA-4245-9076-F18055C4D084}" srcOrd="0" destOrd="0" presId="urn:microsoft.com/office/officeart/2005/8/layout/process1"/>
    <dgm:cxn modelId="{4EE191CF-A8D9-4CFD-928C-061B291C9D40}" srcId="{105536C9-36D9-4F52-BBAA-A031026C0985}" destId="{6C49FF4D-0D6A-4B8D-8ABA-0EDE9DA6D1D4}" srcOrd="1" destOrd="0" parTransId="{CA3B0214-A86F-419B-9974-C93E2E6F00DD}" sibTransId="{91C6CE91-E1D1-4409-93FE-4A4C74F04E19}"/>
    <dgm:cxn modelId="{57866DB0-E766-47C9-82A8-01F99B934A44}" type="presParOf" srcId="{7C3D9AC3-328A-479C-8A66-711BBCD299AA}" destId="{6A084DA4-7AAF-4236-8DFC-1A7626F7126C}" srcOrd="0" destOrd="0" presId="urn:microsoft.com/office/officeart/2005/8/layout/process1"/>
    <dgm:cxn modelId="{D49463B9-0659-462E-9D76-DAA3BAFD464A}" type="presParOf" srcId="{7C3D9AC3-328A-479C-8A66-711BBCD299AA}" destId="{7910EFEE-9FAA-4245-9076-F18055C4D084}" srcOrd="1" destOrd="0" presId="urn:microsoft.com/office/officeart/2005/8/layout/process1"/>
    <dgm:cxn modelId="{443D604A-C502-4BB0-B47F-ED43C821BEAB}" type="presParOf" srcId="{7910EFEE-9FAA-4245-9076-F18055C4D084}" destId="{C67744ED-2F74-4100-B1E0-E9B28BB5C03A}" srcOrd="0" destOrd="0" presId="urn:microsoft.com/office/officeart/2005/8/layout/process1"/>
    <dgm:cxn modelId="{1D2E1594-9326-4FED-9460-A9D93F82461C}" type="presParOf" srcId="{7C3D9AC3-328A-479C-8A66-711BBCD299AA}" destId="{FD320494-2541-410A-B8C3-424A5913444B}" srcOrd="2" destOrd="0" presId="urn:microsoft.com/office/officeart/2005/8/layout/process1"/>
    <dgm:cxn modelId="{4C5DE1A4-EA18-4CB8-AE34-0682907CA371}" type="presParOf" srcId="{7C3D9AC3-328A-479C-8A66-711BBCD299AA}" destId="{6FFA45FF-E274-469D-90C5-BA5E32474583}" srcOrd="3" destOrd="0" presId="urn:microsoft.com/office/officeart/2005/8/layout/process1"/>
    <dgm:cxn modelId="{6376440B-E99E-4603-8794-E3632FFC0040}" type="presParOf" srcId="{6FFA45FF-E274-469D-90C5-BA5E32474583}" destId="{F1B5F308-E384-4A94-8AB0-1E76E2B1E32E}" srcOrd="0" destOrd="0" presId="urn:microsoft.com/office/officeart/2005/8/layout/process1"/>
    <dgm:cxn modelId="{87070082-8DA0-4BAB-90C3-4A3D337C2CE8}" type="presParOf" srcId="{7C3D9AC3-328A-479C-8A66-711BBCD299AA}" destId="{0E7223BC-0F86-4CD5-B78B-67FE84DB0707}" srcOrd="4" destOrd="0" presId="urn:microsoft.com/office/officeart/2005/8/layout/process1"/>
    <dgm:cxn modelId="{203D3669-82A0-4913-BB7B-E3A1CB48172C}" type="presParOf" srcId="{7C3D9AC3-328A-479C-8A66-711BBCD299AA}" destId="{A740BF8E-FF70-4445-8E8D-D8F99F9217DA}" srcOrd="5" destOrd="0" presId="urn:microsoft.com/office/officeart/2005/8/layout/process1"/>
    <dgm:cxn modelId="{038406DF-C058-4E6E-8EEF-41428FE64284}" type="presParOf" srcId="{A740BF8E-FF70-4445-8E8D-D8F99F9217DA}" destId="{996B71E3-424E-41D6-90C8-CC4A69FA669D}" srcOrd="0" destOrd="0" presId="urn:microsoft.com/office/officeart/2005/8/layout/process1"/>
    <dgm:cxn modelId="{DC70B0CA-A88A-4274-8B66-83551CBD1FDF}" type="presParOf" srcId="{7C3D9AC3-328A-479C-8A66-711BBCD299AA}" destId="{8C8BA9A4-25FE-4E9B-A856-810ABD6FE2BB}" srcOrd="6"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84DA4-7AAF-4236-8DFC-1A7626F7126C}">
      <dsp:nvSpPr>
        <dsp:cNvPr id="0" name=""/>
        <dsp:cNvSpPr/>
      </dsp:nvSpPr>
      <dsp:spPr>
        <a:xfrm>
          <a:off x="3573" y="174577"/>
          <a:ext cx="1562454" cy="981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Medical events</a:t>
          </a:r>
          <a:endParaRPr lang="el-GR" sz="1800" kern="1200" dirty="0"/>
        </a:p>
      </dsp:txBody>
      <dsp:txXfrm>
        <a:off x="32318" y="203322"/>
        <a:ext cx="1504964" cy="923926"/>
      </dsp:txXfrm>
    </dsp:sp>
    <dsp:sp modelId="{7910EFEE-9FAA-4245-9076-F18055C4D084}">
      <dsp:nvSpPr>
        <dsp:cNvPr id="0" name=""/>
        <dsp:cNvSpPr/>
      </dsp:nvSpPr>
      <dsp:spPr>
        <a:xfrm>
          <a:off x="1722272" y="471541"/>
          <a:ext cx="331240" cy="387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el-GR" sz="1400" kern="1200"/>
        </a:p>
      </dsp:txBody>
      <dsp:txXfrm>
        <a:off x="1722272" y="549039"/>
        <a:ext cx="231868" cy="232492"/>
      </dsp:txXfrm>
    </dsp:sp>
    <dsp:sp modelId="{FD320494-2541-410A-B8C3-424A5913444B}">
      <dsp:nvSpPr>
        <dsp:cNvPr id="0" name=""/>
        <dsp:cNvSpPr/>
      </dsp:nvSpPr>
      <dsp:spPr>
        <a:xfrm>
          <a:off x="2191009" y="174577"/>
          <a:ext cx="1562454" cy="981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(changes in) Self-efficacy</a:t>
          </a:r>
          <a:endParaRPr lang="el-GR" sz="1800" kern="1200" dirty="0"/>
        </a:p>
      </dsp:txBody>
      <dsp:txXfrm>
        <a:off x="2219754" y="203322"/>
        <a:ext cx="1504964" cy="923926"/>
      </dsp:txXfrm>
    </dsp:sp>
    <dsp:sp modelId="{6FFA45FF-E274-469D-90C5-BA5E32474583}">
      <dsp:nvSpPr>
        <dsp:cNvPr id="0" name=""/>
        <dsp:cNvSpPr/>
      </dsp:nvSpPr>
      <dsp:spPr>
        <a:xfrm>
          <a:off x="3909708" y="471541"/>
          <a:ext cx="331240" cy="387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el-GR" sz="1400" kern="1200"/>
        </a:p>
      </dsp:txBody>
      <dsp:txXfrm>
        <a:off x="3909708" y="549039"/>
        <a:ext cx="231868" cy="232492"/>
      </dsp:txXfrm>
    </dsp:sp>
    <dsp:sp modelId="{0E7223BC-0F86-4CD5-B78B-67FE84DB0707}">
      <dsp:nvSpPr>
        <dsp:cNvPr id="0" name=""/>
        <dsp:cNvSpPr/>
      </dsp:nvSpPr>
      <dsp:spPr>
        <a:xfrm>
          <a:off x="4378444" y="174577"/>
          <a:ext cx="1562454" cy="981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(changes in) coping behaviors</a:t>
          </a:r>
          <a:endParaRPr lang="el-GR" sz="1800" kern="1200" dirty="0"/>
        </a:p>
      </dsp:txBody>
      <dsp:txXfrm>
        <a:off x="4407189" y="203322"/>
        <a:ext cx="1504964" cy="923926"/>
      </dsp:txXfrm>
    </dsp:sp>
    <dsp:sp modelId="{A740BF8E-FF70-4445-8E8D-D8F99F9217DA}">
      <dsp:nvSpPr>
        <dsp:cNvPr id="0" name=""/>
        <dsp:cNvSpPr/>
      </dsp:nvSpPr>
      <dsp:spPr>
        <a:xfrm>
          <a:off x="6097144" y="471541"/>
          <a:ext cx="331240" cy="387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el-GR" sz="1400" kern="1200"/>
        </a:p>
      </dsp:txBody>
      <dsp:txXfrm>
        <a:off x="6097144" y="549039"/>
        <a:ext cx="231868" cy="232492"/>
      </dsp:txXfrm>
    </dsp:sp>
    <dsp:sp modelId="{8C8BA9A4-25FE-4E9B-A856-810ABD6FE2BB}">
      <dsp:nvSpPr>
        <dsp:cNvPr id="0" name=""/>
        <dsp:cNvSpPr/>
      </dsp:nvSpPr>
      <dsp:spPr>
        <a:xfrm>
          <a:off x="6565880" y="174577"/>
          <a:ext cx="1562454" cy="9814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(changes in) health outcomes</a:t>
          </a:r>
          <a:endParaRPr lang="el-GR" sz="1800" kern="1200" dirty="0"/>
        </a:p>
      </dsp:txBody>
      <dsp:txXfrm>
        <a:off x="6594625" y="203322"/>
        <a:ext cx="1504964" cy="923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84DA4-7AAF-4236-8DFC-1A7626F7126C}">
      <dsp:nvSpPr>
        <dsp:cNvPr id="0" name=""/>
        <dsp:cNvSpPr/>
      </dsp:nvSpPr>
      <dsp:spPr>
        <a:xfrm>
          <a:off x="3573" y="196549"/>
          <a:ext cx="1562454" cy="937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Illness representations</a:t>
          </a:r>
          <a:endParaRPr lang="el-GR" sz="1400" kern="1200" dirty="0"/>
        </a:p>
      </dsp:txBody>
      <dsp:txXfrm>
        <a:off x="31031" y="224007"/>
        <a:ext cx="1507538" cy="882556"/>
      </dsp:txXfrm>
    </dsp:sp>
    <dsp:sp modelId="{7910EFEE-9FAA-4245-9076-F18055C4D084}">
      <dsp:nvSpPr>
        <dsp:cNvPr id="0" name=""/>
        <dsp:cNvSpPr/>
      </dsp:nvSpPr>
      <dsp:spPr>
        <a:xfrm>
          <a:off x="1722272" y="471541"/>
          <a:ext cx="331240" cy="387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a:off x="1722272" y="549039"/>
        <a:ext cx="231868" cy="232492"/>
      </dsp:txXfrm>
    </dsp:sp>
    <dsp:sp modelId="{FD320494-2541-410A-B8C3-424A5913444B}">
      <dsp:nvSpPr>
        <dsp:cNvPr id="0" name=""/>
        <dsp:cNvSpPr/>
      </dsp:nvSpPr>
      <dsp:spPr>
        <a:xfrm>
          <a:off x="2191009" y="196549"/>
          <a:ext cx="1562454" cy="937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Fear of recurrence</a:t>
          </a:r>
          <a:endParaRPr lang="el-GR" sz="1400" kern="1200" dirty="0"/>
        </a:p>
      </dsp:txBody>
      <dsp:txXfrm>
        <a:off x="2218467" y="224007"/>
        <a:ext cx="1507538" cy="882556"/>
      </dsp:txXfrm>
    </dsp:sp>
    <dsp:sp modelId="{6FFA45FF-E274-469D-90C5-BA5E32474583}">
      <dsp:nvSpPr>
        <dsp:cNvPr id="0" name=""/>
        <dsp:cNvSpPr/>
      </dsp:nvSpPr>
      <dsp:spPr>
        <a:xfrm>
          <a:off x="3909708" y="471541"/>
          <a:ext cx="331240" cy="387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a:off x="3909708" y="549039"/>
        <a:ext cx="231868" cy="232492"/>
      </dsp:txXfrm>
    </dsp:sp>
    <dsp:sp modelId="{0E7223BC-0F86-4CD5-B78B-67FE84DB0707}">
      <dsp:nvSpPr>
        <dsp:cNvPr id="0" name=""/>
        <dsp:cNvSpPr/>
      </dsp:nvSpPr>
      <dsp:spPr>
        <a:xfrm>
          <a:off x="4378444" y="196549"/>
          <a:ext cx="1562454" cy="937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Distress</a:t>
          </a:r>
          <a:endParaRPr lang="el-GR" sz="1400" kern="1200" dirty="0"/>
        </a:p>
      </dsp:txBody>
      <dsp:txXfrm>
        <a:off x="4405902" y="224007"/>
        <a:ext cx="1507538" cy="882556"/>
      </dsp:txXfrm>
    </dsp:sp>
    <dsp:sp modelId="{A740BF8E-FF70-4445-8E8D-D8F99F9217DA}">
      <dsp:nvSpPr>
        <dsp:cNvPr id="0" name=""/>
        <dsp:cNvSpPr/>
      </dsp:nvSpPr>
      <dsp:spPr>
        <a:xfrm rot="21585203">
          <a:off x="6098036" y="466785"/>
          <a:ext cx="333137" cy="387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a:off x="6098036" y="544498"/>
        <a:ext cx="233196" cy="232492"/>
      </dsp:txXfrm>
    </dsp:sp>
    <dsp:sp modelId="{8C8BA9A4-25FE-4E9B-A856-810ABD6FE2BB}">
      <dsp:nvSpPr>
        <dsp:cNvPr id="0" name=""/>
        <dsp:cNvSpPr/>
      </dsp:nvSpPr>
      <dsp:spPr>
        <a:xfrm>
          <a:off x="6569453" y="187118"/>
          <a:ext cx="1562454" cy="937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Health outcomes</a:t>
          </a:r>
          <a:endParaRPr lang="el-GR" sz="1400" kern="1200" dirty="0"/>
        </a:p>
      </dsp:txBody>
      <dsp:txXfrm>
        <a:off x="6596911" y="214576"/>
        <a:ext cx="1507538" cy="882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84DA4-7AAF-4236-8DFC-1A7626F7126C}">
      <dsp:nvSpPr>
        <dsp:cNvPr id="0" name=""/>
        <dsp:cNvSpPr/>
      </dsp:nvSpPr>
      <dsp:spPr>
        <a:xfrm>
          <a:off x="3573" y="196549"/>
          <a:ext cx="1562454" cy="937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Sense of coherence</a:t>
          </a:r>
          <a:endParaRPr lang="el-GR" sz="1900" kern="1200" dirty="0"/>
        </a:p>
      </dsp:txBody>
      <dsp:txXfrm>
        <a:off x="31031" y="224007"/>
        <a:ext cx="1507538" cy="882556"/>
      </dsp:txXfrm>
    </dsp:sp>
    <dsp:sp modelId="{7910EFEE-9FAA-4245-9076-F18055C4D084}">
      <dsp:nvSpPr>
        <dsp:cNvPr id="0" name=""/>
        <dsp:cNvSpPr/>
      </dsp:nvSpPr>
      <dsp:spPr>
        <a:xfrm>
          <a:off x="1722272" y="471541"/>
          <a:ext cx="331240" cy="387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p>
      </dsp:txBody>
      <dsp:txXfrm>
        <a:off x="1722272" y="549039"/>
        <a:ext cx="231868" cy="232492"/>
      </dsp:txXfrm>
    </dsp:sp>
    <dsp:sp modelId="{FD320494-2541-410A-B8C3-424A5913444B}">
      <dsp:nvSpPr>
        <dsp:cNvPr id="0" name=""/>
        <dsp:cNvSpPr/>
      </dsp:nvSpPr>
      <dsp:spPr>
        <a:xfrm>
          <a:off x="2191009" y="196549"/>
          <a:ext cx="1562454" cy="937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Self-rated health</a:t>
          </a:r>
          <a:endParaRPr lang="el-GR" sz="1900" kern="1200" dirty="0"/>
        </a:p>
      </dsp:txBody>
      <dsp:txXfrm>
        <a:off x="2218467" y="224007"/>
        <a:ext cx="1507538" cy="882556"/>
      </dsp:txXfrm>
    </dsp:sp>
    <dsp:sp modelId="{6FFA45FF-E274-469D-90C5-BA5E32474583}">
      <dsp:nvSpPr>
        <dsp:cNvPr id="0" name=""/>
        <dsp:cNvSpPr/>
      </dsp:nvSpPr>
      <dsp:spPr>
        <a:xfrm>
          <a:off x="3909708" y="471541"/>
          <a:ext cx="331240" cy="387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p>
      </dsp:txBody>
      <dsp:txXfrm>
        <a:off x="3909708" y="549039"/>
        <a:ext cx="231868" cy="232492"/>
      </dsp:txXfrm>
    </dsp:sp>
    <dsp:sp modelId="{0E7223BC-0F86-4CD5-B78B-67FE84DB0707}">
      <dsp:nvSpPr>
        <dsp:cNvPr id="0" name=""/>
        <dsp:cNvSpPr/>
      </dsp:nvSpPr>
      <dsp:spPr>
        <a:xfrm>
          <a:off x="4378444" y="196549"/>
          <a:ext cx="1562454" cy="937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Coping behavior</a:t>
          </a:r>
          <a:endParaRPr lang="el-GR" sz="1900" kern="1200" dirty="0"/>
        </a:p>
      </dsp:txBody>
      <dsp:txXfrm>
        <a:off x="4405902" y="224007"/>
        <a:ext cx="1507538" cy="882556"/>
      </dsp:txXfrm>
    </dsp:sp>
    <dsp:sp modelId="{A740BF8E-FF70-4445-8E8D-D8F99F9217DA}">
      <dsp:nvSpPr>
        <dsp:cNvPr id="0" name=""/>
        <dsp:cNvSpPr/>
      </dsp:nvSpPr>
      <dsp:spPr>
        <a:xfrm>
          <a:off x="6097144" y="471541"/>
          <a:ext cx="331240" cy="387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l-GR" sz="1600" kern="1200"/>
        </a:p>
      </dsp:txBody>
      <dsp:txXfrm>
        <a:off x="6097144" y="549039"/>
        <a:ext cx="231868" cy="232492"/>
      </dsp:txXfrm>
    </dsp:sp>
    <dsp:sp modelId="{8C8BA9A4-25FE-4E9B-A856-810ABD6FE2BB}">
      <dsp:nvSpPr>
        <dsp:cNvPr id="0" name=""/>
        <dsp:cNvSpPr/>
      </dsp:nvSpPr>
      <dsp:spPr>
        <a:xfrm>
          <a:off x="6565880" y="196549"/>
          <a:ext cx="1562454" cy="937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Health outcomes</a:t>
          </a:r>
          <a:endParaRPr lang="el-GR" sz="1900" kern="1200" dirty="0"/>
        </a:p>
      </dsp:txBody>
      <dsp:txXfrm>
        <a:off x="6593338" y="224007"/>
        <a:ext cx="1507538" cy="8825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1A5BCB15-F7F6-4176-930C-C1F512D1CE1A}"/>
              </a:ext>
            </a:extLst>
          </p:cNvPr>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E7ED9070-5A79-4E82-8156-2154EF027E52}"/>
              </a:ext>
            </a:extLst>
          </p:cNvPr>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a:defRPr sz="1200"/>
            </a:lvl1pPr>
          </a:lstStyle>
          <a:p>
            <a:fld id="{2A8864ED-1F5A-44E0-8717-54F41B7610BA}" type="datetimeFigureOut">
              <a:rPr lang="el-GR" smtClean="0"/>
              <a:t>8/6/2019</a:t>
            </a:fld>
            <a:endParaRPr lang="el-GR"/>
          </a:p>
        </p:txBody>
      </p:sp>
      <p:sp>
        <p:nvSpPr>
          <p:cNvPr id="4" name="Θέση υποσέλιδου 3">
            <a:extLst>
              <a:ext uri="{FF2B5EF4-FFF2-40B4-BE49-F238E27FC236}">
                <a16:creationId xmlns:a16="http://schemas.microsoft.com/office/drawing/2014/main" id="{750389AE-6D7F-4BC8-BF3E-2C37ED04B8B1}"/>
              </a:ext>
            </a:extLst>
          </p:cNvPr>
          <p:cNvSpPr>
            <a:spLocks noGrp="1"/>
          </p:cNvSpPr>
          <p:nvPr>
            <p:ph type="ftr" sz="quarter" idx="2"/>
          </p:nvPr>
        </p:nvSpPr>
        <p:spPr>
          <a:xfrm>
            <a:off x="0" y="9429750"/>
            <a:ext cx="2938463" cy="496888"/>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8BAAE8E4-E61A-4B3B-B97A-F117BFA15AF7}"/>
              </a:ext>
            </a:extLst>
          </p:cNvPr>
          <p:cNvSpPr>
            <a:spLocks noGrp="1"/>
          </p:cNvSpPr>
          <p:nvPr>
            <p:ph type="sldNum" sz="quarter" idx="3"/>
          </p:nvPr>
        </p:nvSpPr>
        <p:spPr>
          <a:xfrm>
            <a:off x="3841750" y="9429750"/>
            <a:ext cx="2938463" cy="496888"/>
          </a:xfrm>
          <a:prstGeom prst="rect">
            <a:avLst/>
          </a:prstGeom>
        </p:spPr>
        <p:txBody>
          <a:bodyPr vert="horz" lIns="91440" tIns="45720" rIns="91440" bIns="45720" rtlCol="0" anchor="b"/>
          <a:lstStyle>
            <a:lvl1pPr algn="r">
              <a:defRPr sz="1200"/>
            </a:lvl1pPr>
          </a:lstStyle>
          <a:p>
            <a:fld id="{6291B4A9-AAD7-4481-8AFC-AB0C80CDD7C4}" type="slidenum">
              <a:rPr lang="el-GR" smtClean="0"/>
              <a:t>‹#›</a:t>
            </a:fld>
            <a:endParaRPr lang="el-GR"/>
          </a:p>
        </p:txBody>
      </p:sp>
    </p:spTree>
    <p:extLst>
      <p:ext uri="{BB962C8B-B14F-4D97-AF65-F5344CB8AC3E}">
        <p14:creationId xmlns:p14="http://schemas.microsoft.com/office/powerpoint/2010/main" val="1475034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41750" y="0"/>
            <a:ext cx="2938463" cy="496888"/>
          </a:xfrm>
          <a:prstGeom prst="rect">
            <a:avLst/>
          </a:prstGeom>
        </p:spPr>
        <p:txBody>
          <a:bodyPr vert="horz" lIns="91440" tIns="45720" rIns="91440" bIns="45720" rtlCol="0"/>
          <a:lstStyle>
            <a:lvl1pPr algn="r">
              <a:defRPr sz="1200"/>
            </a:lvl1pPr>
          </a:lstStyle>
          <a:p>
            <a:fld id="{0615B3DD-89EF-470B-95F7-9A9A302EA65C}" type="datetimeFigureOut">
              <a:rPr lang="el-GR" smtClean="0"/>
              <a:t>8/6/2019</a:t>
            </a:fld>
            <a:endParaRPr lang="el-GR"/>
          </a:p>
        </p:txBody>
      </p:sp>
      <p:sp>
        <p:nvSpPr>
          <p:cNvPr id="4" name="Θέση εικόνας διαφάνειας 3"/>
          <p:cNvSpPr>
            <a:spLocks noGrp="1" noRot="1" noChangeAspect="1"/>
          </p:cNvSpPr>
          <p:nvPr>
            <p:ph type="sldImg" idx="2"/>
          </p:nvPr>
        </p:nvSpPr>
        <p:spPr>
          <a:xfrm>
            <a:off x="414338"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7863" y="4776788"/>
            <a:ext cx="5426075" cy="3908425"/>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429750"/>
            <a:ext cx="2938463" cy="49688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41750" y="9429750"/>
            <a:ext cx="2938463" cy="496888"/>
          </a:xfrm>
          <a:prstGeom prst="rect">
            <a:avLst/>
          </a:prstGeom>
        </p:spPr>
        <p:txBody>
          <a:bodyPr vert="horz" lIns="91440" tIns="45720" rIns="91440" bIns="45720" rtlCol="0" anchor="b"/>
          <a:lstStyle>
            <a:lvl1pPr algn="r">
              <a:defRPr sz="1200"/>
            </a:lvl1pPr>
          </a:lstStyle>
          <a:p>
            <a:fld id="{8DB55886-0B89-4513-9E92-1675DBD31FFB}" type="slidenum">
              <a:rPr lang="el-GR" smtClean="0"/>
              <a:t>‹#›</a:t>
            </a:fld>
            <a:endParaRPr lang="el-GR"/>
          </a:p>
        </p:txBody>
      </p:sp>
    </p:spTree>
    <p:extLst>
      <p:ext uri="{BB962C8B-B14F-4D97-AF65-F5344CB8AC3E}">
        <p14:creationId xmlns:p14="http://schemas.microsoft.com/office/powerpoint/2010/main" val="190270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Familiarize</a:t>
            </a:r>
            <a:r>
              <a:rPr lang="en-US" baseline="0" dirty="0"/>
              <a:t> with T1- terminology</a:t>
            </a:r>
            <a:endParaRPr lang="en-US" dirty="0"/>
          </a:p>
        </p:txBody>
      </p:sp>
      <p:sp>
        <p:nvSpPr>
          <p:cNvPr id="4" name="Slide Number Placeholder 3"/>
          <p:cNvSpPr>
            <a:spLocks noGrp="1"/>
          </p:cNvSpPr>
          <p:nvPr>
            <p:ph type="sldNum" sz="quarter" idx="10"/>
          </p:nvPr>
        </p:nvSpPr>
        <p:spPr/>
        <p:txBody>
          <a:bodyPr/>
          <a:lstStyle/>
          <a:p>
            <a:fld id="{CD84582F-A7AF-4212-82B4-23DB91821785}" type="slidenum">
              <a:rPr lang="en-US" smtClean="0"/>
              <a:t>16</a:t>
            </a:fld>
            <a:endParaRPr lang="en-US"/>
          </a:p>
        </p:txBody>
      </p:sp>
    </p:spTree>
    <p:extLst>
      <p:ext uri="{BB962C8B-B14F-4D97-AF65-F5344CB8AC3E}">
        <p14:creationId xmlns:p14="http://schemas.microsoft.com/office/powerpoint/2010/main" val="326975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could model trait resilience trajectories over time and assess the association between different trajectory shapes to end-point outcomes…</a:t>
            </a:r>
          </a:p>
          <a:p>
            <a:endParaRPr lang="en-US" baseline="0" dirty="0"/>
          </a:p>
          <a:p>
            <a:r>
              <a:rPr lang="en-US" baseline="0" dirty="0"/>
              <a:t>Instead of looking at resilience through the “eyes” of the patients </a:t>
            </a:r>
            <a:r>
              <a:rPr lang="en-US" baseline="0" dirty="0" err="1"/>
              <a:t>ie</a:t>
            </a:r>
            <a:r>
              <a:rPr lang="en-US" baseline="0" dirty="0"/>
              <a:t>. Subject to report bias (which is also likely to be affected by illness representations, coping strategies </a:t>
            </a:r>
            <a:r>
              <a:rPr lang="en-US" baseline="0" dirty="0" err="1"/>
              <a:t>etc</a:t>
            </a:r>
            <a:r>
              <a:rPr lang="en-US" baseline="0" dirty="0"/>
              <a:t>), we can also look at resilience by modeling the person’s affective and behavioral responses to the disease and to subsequent negative events (i.e. stressors) </a:t>
            </a:r>
          </a:p>
          <a:p>
            <a:endParaRPr lang="en-US" baseline="0" dirty="0"/>
          </a:p>
          <a:p>
            <a:r>
              <a:rPr lang="en-US" baseline="0" dirty="0"/>
              <a:t>Hence the second definition of resilience as process..</a:t>
            </a:r>
          </a:p>
          <a:p>
            <a:endParaRPr lang="en-US" baseline="0" dirty="0"/>
          </a:p>
          <a:p>
            <a:r>
              <a:rPr lang="en-US" baseline="0" dirty="0"/>
              <a:t>Important step to define how affective/behavioral responses will be measured</a:t>
            </a:r>
            <a:r>
              <a:rPr lang="el-GR" baseline="0" dirty="0"/>
              <a:t>, </a:t>
            </a:r>
            <a:r>
              <a:rPr lang="en-US" baseline="0" dirty="0"/>
              <a:t>and if physical health should be included (as it relates closely to ongoing negative events)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D84582F-A7AF-4212-82B4-23DB91821785}" type="slidenum">
              <a:rPr lang="en-US" smtClean="0"/>
              <a:t>18</a:t>
            </a:fld>
            <a:endParaRPr lang="en-US"/>
          </a:p>
        </p:txBody>
      </p:sp>
    </p:spTree>
    <p:extLst>
      <p:ext uri="{BB962C8B-B14F-4D97-AF65-F5344CB8AC3E}">
        <p14:creationId xmlns:p14="http://schemas.microsoft.com/office/powerpoint/2010/main" val="17629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most likely not be able to assess the full model (i.e., will all main effects and interactions) due to power</a:t>
            </a:r>
            <a:r>
              <a:rPr lang="en-US" baseline="0" dirty="0"/>
              <a:t> issues</a:t>
            </a:r>
            <a:endParaRPr lang="en-US" dirty="0"/>
          </a:p>
        </p:txBody>
      </p:sp>
      <p:sp>
        <p:nvSpPr>
          <p:cNvPr id="4" name="Slide Number Placeholder 3"/>
          <p:cNvSpPr>
            <a:spLocks noGrp="1"/>
          </p:cNvSpPr>
          <p:nvPr>
            <p:ph type="sldNum" sz="quarter" idx="10"/>
          </p:nvPr>
        </p:nvSpPr>
        <p:spPr/>
        <p:txBody>
          <a:bodyPr/>
          <a:lstStyle/>
          <a:p>
            <a:fld id="{CD84582F-A7AF-4212-82B4-23DB91821785}" type="slidenum">
              <a:rPr lang="en-US" smtClean="0"/>
              <a:t>19</a:t>
            </a:fld>
            <a:endParaRPr lang="en-US"/>
          </a:p>
        </p:txBody>
      </p:sp>
    </p:spTree>
    <p:extLst>
      <p:ext uri="{BB962C8B-B14F-4D97-AF65-F5344CB8AC3E}">
        <p14:creationId xmlns:p14="http://schemas.microsoft.com/office/powerpoint/2010/main" val="31268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6/8/2019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6/8/2019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6/8/2019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6/8/2019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796027F-7875-4030-9381-8BD8C4F21935}" type="datetimeFigureOut">
              <a:rPr lang="en-US" dirty="0"/>
              <a:t>6/8/2019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7" name="Date Placeholder 4"/>
          <p:cNvSpPr>
            <a:spLocks noGrp="1"/>
          </p:cNvSpPr>
          <p:nvPr>
            <p:ph type="dt" sz="half" idx="10"/>
          </p:nvPr>
        </p:nvSpPr>
        <p:spPr/>
        <p:txBody>
          <a:bodyPr/>
          <a:lstStyle/>
          <a:p>
            <a:fld id="{4509A250-FF31-4206-8172-F9D3106AACB1}" type="datetimeFigureOut">
              <a:rPr lang="en-US" dirty="0"/>
              <a:t>6/8/2019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6/8/2019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lumMod val="60000"/>
              <a:lumOff val="40000"/>
            </a:schemeClr>
          </a:fgClr>
          <a:bgClr>
            <a:schemeClr val="tx1">
              <a:lumMod val="50000"/>
            </a:schemeClr>
          </a:bgClr>
        </a:patt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transition spd="slow">
    <p:random/>
  </p:transition>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8.jpe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5BA963-19AB-44AC-A917-3C2191C6750A}"/>
              </a:ext>
            </a:extLst>
          </p:cNvPr>
          <p:cNvSpPr>
            <a:spLocks noGrp="1"/>
          </p:cNvSpPr>
          <p:nvPr>
            <p:ph type="ctrTitle"/>
          </p:nvPr>
        </p:nvSpPr>
        <p:spPr>
          <a:xfrm>
            <a:off x="1022862" y="1010366"/>
            <a:ext cx="8825658" cy="2993571"/>
          </a:xfrm>
        </p:spPr>
        <p:txBody>
          <a:bodyPr/>
          <a:lstStyle/>
          <a:p>
            <a:r>
              <a:rPr lang="en-US" sz="3200" b="1" dirty="0"/>
              <a:t>Processes and Mechanisms Involved in Psychological Adaptation to Cancer: An Overarching Theory for BOUNCE</a:t>
            </a:r>
            <a:endParaRPr lang="el-GR" sz="3200" b="1" dirty="0"/>
          </a:p>
        </p:txBody>
      </p:sp>
      <p:sp>
        <p:nvSpPr>
          <p:cNvPr id="3" name="Υπότιτλος 2">
            <a:extLst>
              <a:ext uri="{FF2B5EF4-FFF2-40B4-BE49-F238E27FC236}">
                <a16:creationId xmlns:a16="http://schemas.microsoft.com/office/drawing/2014/main" id="{C7537746-1CF5-439A-9F4F-1AE4B5637449}"/>
              </a:ext>
            </a:extLst>
          </p:cNvPr>
          <p:cNvSpPr>
            <a:spLocks noGrp="1"/>
          </p:cNvSpPr>
          <p:nvPr>
            <p:ph type="subTitle" idx="1"/>
          </p:nvPr>
        </p:nvSpPr>
        <p:spPr>
          <a:xfrm>
            <a:off x="1131509" y="4624980"/>
            <a:ext cx="8825658" cy="861420"/>
          </a:xfrm>
        </p:spPr>
        <p:txBody>
          <a:bodyPr>
            <a:normAutofit/>
          </a:bodyPr>
          <a:lstStyle/>
          <a:p>
            <a:r>
              <a:rPr lang="en-US" b="1" dirty="0"/>
              <a:t>E.C. Karademas, K. Marias, G. </a:t>
            </a:r>
            <a:r>
              <a:rPr lang="en-US" b="1" dirty="0" err="1"/>
              <a:t>Manikis</a:t>
            </a:r>
            <a:r>
              <a:rPr lang="en-US" b="1" dirty="0"/>
              <a:t>, E. </a:t>
            </a:r>
            <a:r>
              <a:rPr lang="en-US" b="1" dirty="0" err="1"/>
              <a:t>Koumakis</a:t>
            </a:r>
            <a:r>
              <a:rPr lang="en-US" b="1" dirty="0"/>
              <a:t>, &amp; P.G. </a:t>
            </a:r>
            <a:r>
              <a:rPr lang="en-US" b="1" dirty="0" err="1"/>
              <a:t>simos</a:t>
            </a:r>
            <a:r>
              <a:rPr lang="en-US" b="1" dirty="0"/>
              <a:t> </a:t>
            </a:r>
          </a:p>
          <a:p>
            <a:r>
              <a:rPr lang="en-US" b="1" i="1" dirty="0"/>
              <a:t>FORTH</a:t>
            </a:r>
            <a:endParaRPr lang="el-GR" b="1" i="1" dirty="0"/>
          </a:p>
        </p:txBody>
      </p:sp>
      <p:pic>
        <p:nvPicPr>
          <p:cNvPr id="4" name="Screen Shot 2017-08-23 at 18.49.07.png" descr="Screen Shot 2017-08-23 at 18.49.07.png">
            <a:extLst>
              <a:ext uri="{FF2B5EF4-FFF2-40B4-BE49-F238E27FC236}">
                <a16:creationId xmlns:a16="http://schemas.microsoft.com/office/drawing/2014/main" id="{5067971F-E31F-4B6B-96CC-D54061B038C1}"/>
              </a:ext>
            </a:extLst>
          </p:cNvPr>
          <p:cNvPicPr>
            <a:picLocks noChangeAspect="1"/>
          </p:cNvPicPr>
          <p:nvPr/>
        </p:nvPicPr>
        <p:blipFill>
          <a:blip r:embed="rId2"/>
          <a:stretch>
            <a:fillRect/>
          </a:stretch>
        </p:blipFill>
        <p:spPr>
          <a:xfrm>
            <a:off x="7934970" y="1"/>
            <a:ext cx="4257029" cy="1932214"/>
          </a:xfrm>
          <a:prstGeom prst="rect">
            <a:avLst/>
          </a:prstGeom>
          <a:ln w="12700">
            <a:miter lim="400000"/>
          </a:ln>
        </p:spPr>
      </p:pic>
      <p:pic>
        <p:nvPicPr>
          <p:cNvPr id="2050" name="Picture 2" descr="ÎÏÎ¿ÏÎ­Î»ÎµÏÎ¼Î± ÎµÎ¹ÎºÏÎ½Î±Ï Î³Î¹Î± forth">
            <a:extLst>
              <a:ext uri="{FF2B5EF4-FFF2-40B4-BE49-F238E27FC236}">
                <a16:creationId xmlns:a16="http://schemas.microsoft.com/office/drawing/2014/main" id="{3FF29C8E-0D68-4587-ADF1-8574B38AB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050" y="5762625"/>
            <a:ext cx="4171950" cy="10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66137"/>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8">
            <a:extLst>
              <a:ext uri="{FF2B5EF4-FFF2-40B4-BE49-F238E27FC236}">
                <a16:creationId xmlns:a16="http://schemas.microsoft.com/office/drawing/2014/main" id="{3348A610-99FB-4B4D-B37D-C0B38644CA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53" y="269631"/>
            <a:ext cx="12158047" cy="576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1328097-F15F-4B16-858F-8ACA4E7A65E7}"/>
              </a:ext>
            </a:extLst>
          </p:cNvPr>
          <p:cNvSpPr txBox="1"/>
          <p:nvPr/>
        </p:nvSpPr>
        <p:spPr>
          <a:xfrm>
            <a:off x="267395" y="5622234"/>
            <a:ext cx="10728959" cy="1200329"/>
          </a:xfrm>
          <a:prstGeom prst="rect">
            <a:avLst/>
          </a:prstGeom>
          <a:noFill/>
        </p:spPr>
        <p:txBody>
          <a:bodyPr wrap="square" rtlCol="0">
            <a:spAutoFit/>
          </a:bodyPr>
          <a:lstStyle/>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There is strong empirical support for the model (e.g., meta-analyses by Dempster et al., 2015; </a:t>
            </a:r>
            <a:r>
              <a:rPr lang="en-US" b="1" dirty="0" err="1">
                <a:latin typeface="Times New Roman" panose="02020603050405020304" pitchFamily="18" charset="0"/>
                <a:cs typeface="Times New Roman" panose="02020603050405020304" pitchFamily="18" charset="0"/>
              </a:rPr>
              <a:t>Foxwell</a:t>
            </a:r>
            <a:r>
              <a:rPr lang="en-US" b="1" dirty="0">
                <a:latin typeface="Times New Roman" panose="02020603050405020304" pitchFamily="18" charset="0"/>
                <a:cs typeface="Times New Roman" panose="02020603050405020304" pitchFamily="18" charset="0"/>
              </a:rPr>
              <a:t> et al., 2013; Hagger et al., 2017; Hudson et al., 2014).</a:t>
            </a:r>
            <a:endParaRPr lang="el-GR" b="1" dirty="0">
              <a:latin typeface="Times New Roman" panose="02020603050405020304" pitchFamily="18" charset="0"/>
              <a:cs typeface="Times New Roman" panose="02020603050405020304" pitchFamily="18" charset="0"/>
            </a:endParaRPr>
          </a:p>
          <a:p>
            <a:endParaRPr lang="el-GR" dirty="0"/>
          </a:p>
        </p:txBody>
      </p:sp>
      <p:pic>
        <p:nvPicPr>
          <p:cNvPr id="5" name="Picture 2" descr="ÎÏÎ¿ÏÎ­Î»ÎµÏÎ¼Î± ÎµÎ¹ÎºÏÎ½Î±Ï Î³Î¹Î± bounce project">
            <a:extLst>
              <a:ext uri="{FF2B5EF4-FFF2-40B4-BE49-F238E27FC236}">
                <a16:creationId xmlns:a16="http://schemas.microsoft.com/office/drawing/2014/main" id="{4AD3B537-3A33-4CE1-9710-482E5EB22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ÎÏÎ¿ÏÎ­Î»ÎµÏÎ¼Î± ÎµÎ¹ÎºÏÎ½Î±Ï Î³Î¹Î± forth">
            <a:extLst>
              <a:ext uri="{FF2B5EF4-FFF2-40B4-BE49-F238E27FC236}">
                <a16:creationId xmlns:a16="http://schemas.microsoft.com/office/drawing/2014/main" id="{BD21FE5F-2835-44A2-AD2E-A3622665E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472722"/>
      </p:ext>
    </p:extLst>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790AD3-C9C8-40BA-BEC6-6730E5508CC2}"/>
              </a:ext>
            </a:extLst>
          </p:cNvPr>
          <p:cNvSpPr>
            <a:spLocks noGrp="1"/>
          </p:cNvSpPr>
          <p:nvPr>
            <p:ph type="title"/>
          </p:nvPr>
        </p:nvSpPr>
        <p:spPr/>
        <p:txBody>
          <a:bodyPr/>
          <a:lstStyle/>
          <a:p>
            <a:br>
              <a:rPr lang="en-US" sz="2800" b="1" dirty="0"/>
            </a:br>
            <a:r>
              <a:rPr lang="en-US" sz="2800" b="1" dirty="0"/>
              <a:t>CSM and cancer: Empirical data</a:t>
            </a:r>
            <a:endParaRPr lang="el-GR" sz="2800" b="1" dirty="0"/>
          </a:p>
        </p:txBody>
      </p:sp>
      <p:sp>
        <p:nvSpPr>
          <p:cNvPr id="3" name="Θέση περιεχομένου 2">
            <a:extLst>
              <a:ext uri="{FF2B5EF4-FFF2-40B4-BE49-F238E27FC236}">
                <a16:creationId xmlns:a16="http://schemas.microsoft.com/office/drawing/2014/main" id="{E2361659-075E-4825-A286-D8D65F080411}"/>
              </a:ext>
            </a:extLst>
          </p:cNvPr>
          <p:cNvSpPr>
            <a:spLocks noGrp="1"/>
          </p:cNvSpPr>
          <p:nvPr>
            <p:ph idx="1"/>
          </p:nvPr>
        </p:nvSpPr>
        <p:spPr>
          <a:xfrm>
            <a:off x="645131" y="2011680"/>
            <a:ext cx="9796445" cy="4236719"/>
          </a:xfrm>
        </p:spPr>
        <p:txBody>
          <a:bodyPr>
            <a:normAutofit/>
          </a:bodyPr>
          <a:lstStyle/>
          <a:p>
            <a:r>
              <a:rPr lang="en-US" sz="2400" dirty="0"/>
              <a:t>Several illness representations are related to coping behaviors, psychological adjustment and quality of life.</a:t>
            </a:r>
          </a:p>
          <a:p>
            <a:endParaRPr lang="en-US" sz="2400" dirty="0"/>
          </a:p>
          <a:p>
            <a:r>
              <a:rPr lang="en-US" sz="2400" dirty="0"/>
              <a:t>In general, a representation of cancer as a more controllable and less severe condition is related to better adaptation to cancer and improved health outcomes (e.g., better physical functioning and psychological well-being), whereas a representation of a severe and chronic illness is related to worse health (Hickman &amp; Douglas, 2010; Richardson et al., 2017).</a:t>
            </a:r>
          </a:p>
        </p:txBody>
      </p:sp>
      <p:pic>
        <p:nvPicPr>
          <p:cNvPr id="4" name="Picture 2" descr="ÎÏÎ¿ÏÎ­Î»ÎµÏÎ¼Î± ÎµÎ¹ÎºÏÎ½Î±Ï Î³Î¹Î± bounce project">
            <a:extLst>
              <a:ext uri="{FF2B5EF4-FFF2-40B4-BE49-F238E27FC236}">
                <a16:creationId xmlns:a16="http://schemas.microsoft.com/office/drawing/2014/main" id="{824AD420-4D55-47DC-8179-13D700C90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ÎÏÎ¿ÏÎ­Î»ÎµÏÎ¼Î± ÎµÎ¹ÎºÏÎ½Î±Ï Î³Î¹Î± forth">
            <a:extLst>
              <a:ext uri="{FF2B5EF4-FFF2-40B4-BE49-F238E27FC236}">
                <a16:creationId xmlns:a16="http://schemas.microsoft.com/office/drawing/2014/main" id="{B0E2A39A-EB0C-4763-B08A-D2AA4BC60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66267"/>
      </p:ext>
    </p:ext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3711B14-8865-466E-9C18-90326AD1D7EE}"/>
              </a:ext>
            </a:extLst>
          </p:cNvPr>
          <p:cNvSpPr>
            <a:spLocks noGrp="1"/>
          </p:cNvSpPr>
          <p:nvPr>
            <p:ph idx="1"/>
          </p:nvPr>
        </p:nvSpPr>
        <p:spPr>
          <a:xfrm>
            <a:off x="645132" y="1105989"/>
            <a:ext cx="9805154" cy="5468981"/>
          </a:xfrm>
        </p:spPr>
        <p:txBody>
          <a:bodyPr/>
          <a:lstStyle/>
          <a:p>
            <a:r>
              <a:rPr lang="en-US" dirty="0"/>
              <a:t>A recent study (</a:t>
            </a:r>
            <a:r>
              <a:rPr lang="en-US" dirty="0" err="1"/>
              <a:t>Hopman</a:t>
            </a:r>
            <a:r>
              <a:rPr lang="en-US" dirty="0"/>
              <a:t> &amp; </a:t>
            </a:r>
            <a:r>
              <a:rPr lang="en-US" dirty="0" err="1"/>
              <a:t>Rijken</a:t>
            </a:r>
            <a:r>
              <a:rPr lang="en-US" dirty="0"/>
              <a:t>, 2015) showed that:</a:t>
            </a:r>
          </a:p>
          <a:p>
            <a:pPr lvl="1"/>
            <a:r>
              <a:rPr lang="en-US" dirty="0"/>
              <a:t>Many cancer patients, especially during the period after treatment, believe that their condition will be long-lasting and drastically changing their lives.</a:t>
            </a:r>
          </a:p>
          <a:p>
            <a:pPr lvl="1"/>
            <a:r>
              <a:rPr lang="en-US" dirty="0"/>
              <a:t>The strongly believe that their cancer treatment is effective.</a:t>
            </a:r>
          </a:p>
          <a:p>
            <a:pPr lvl="1"/>
            <a:r>
              <a:rPr lang="en-US" dirty="0"/>
              <a:t>Especially breast cancer patients quite strongly perceive psychological factors as a cause of their condition.</a:t>
            </a:r>
          </a:p>
          <a:p>
            <a:pPr lvl="1"/>
            <a:r>
              <a:rPr lang="en-US" dirty="0"/>
              <a:t>Negative emotional responses are associated with more ‘passive ways’ of coping (e.g., helplessness, fatalism).</a:t>
            </a:r>
          </a:p>
          <a:p>
            <a:pPr lvl="1"/>
            <a:endParaRPr lang="en-US" dirty="0"/>
          </a:p>
          <a:p>
            <a:r>
              <a:rPr lang="en-US" dirty="0"/>
              <a:t>Also, Ashley et al. (2015) showed that even after controlling for clinical and sociodemographic variables, illness representations (particularly, consequences, identity and emotional representations) were the best individual predictor of 9/12 </a:t>
            </a:r>
            <a:r>
              <a:rPr lang="en-US" dirty="0" err="1"/>
              <a:t>HRQoL</a:t>
            </a:r>
            <a:r>
              <a:rPr lang="en-US" dirty="0"/>
              <a:t> domains, 12 months after baseline.</a:t>
            </a:r>
            <a:endParaRPr lang="el-GR" dirty="0"/>
          </a:p>
          <a:p>
            <a:endParaRPr lang="el-GR" dirty="0"/>
          </a:p>
        </p:txBody>
      </p:sp>
      <p:pic>
        <p:nvPicPr>
          <p:cNvPr id="4" name="Picture 2" descr="ÎÏÎ¿ÏÎ­Î»ÎµÏÎ¼Î± ÎµÎ¹ÎºÏÎ½Î±Ï Î³Î¹Î± bounce project">
            <a:extLst>
              <a:ext uri="{FF2B5EF4-FFF2-40B4-BE49-F238E27FC236}">
                <a16:creationId xmlns:a16="http://schemas.microsoft.com/office/drawing/2014/main" id="{7E3B238C-EA40-4FC9-A8EE-DB66B7363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ÎÏÎ¿ÏÎ­Î»ÎµÏÎ¼Î± ÎµÎ¹ÎºÏÎ½Î±Ï Î³Î¹Î± forth">
            <a:extLst>
              <a:ext uri="{FF2B5EF4-FFF2-40B4-BE49-F238E27FC236}">
                <a16:creationId xmlns:a16="http://schemas.microsoft.com/office/drawing/2014/main" id="{43D5553F-D842-48BF-889E-FD3E79A93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36275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1C1DBC-B887-4E17-9DB3-B0C03A6AB008}"/>
              </a:ext>
            </a:extLst>
          </p:cNvPr>
          <p:cNvSpPr>
            <a:spLocks noGrp="1"/>
          </p:cNvSpPr>
          <p:nvPr>
            <p:ph type="title"/>
          </p:nvPr>
        </p:nvSpPr>
        <p:spPr/>
        <p:txBody>
          <a:bodyPr/>
          <a:lstStyle/>
          <a:p>
            <a:r>
              <a:rPr lang="en-US" b="1" dirty="0"/>
              <a:t>Self-regulation, CSM and BOUNCE</a:t>
            </a:r>
            <a:endParaRPr lang="el-GR" dirty="0"/>
          </a:p>
        </p:txBody>
      </p:sp>
      <p:sp>
        <p:nvSpPr>
          <p:cNvPr id="3" name="Θέση περιεχομένου 2">
            <a:extLst>
              <a:ext uri="{FF2B5EF4-FFF2-40B4-BE49-F238E27FC236}">
                <a16:creationId xmlns:a16="http://schemas.microsoft.com/office/drawing/2014/main" id="{AE294C1D-7909-4E1D-8655-2E67ACF625F6}"/>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2400" b="1" dirty="0"/>
              <a:t>The CSM will stand as the basic theoretical model for the formation of the prediction models and the identification of predictive factors. </a:t>
            </a:r>
          </a:p>
          <a:p>
            <a:endParaRPr lang="el-GR" dirty="0"/>
          </a:p>
        </p:txBody>
      </p:sp>
      <p:pic>
        <p:nvPicPr>
          <p:cNvPr id="4" name="Picture 2" descr="ÎÏÎ¿ÏÎ­Î»ÎµÏÎ¼Î± ÎµÎ¹ÎºÏÎ½Î±Ï Î³Î¹Î± bounce project">
            <a:extLst>
              <a:ext uri="{FF2B5EF4-FFF2-40B4-BE49-F238E27FC236}">
                <a16:creationId xmlns:a16="http://schemas.microsoft.com/office/drawing/2014/main" id="{6453E6D7-2114-461E-AEA7-A4B318AE1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ÎÏÎ¿ÏÎ­Î»ÎµÏÎ¼Î± ÎµÎ¹ÎºÏÎ½Î±Ï Î³Î¹Î± forth">
            <a:extLst>
              <a:ext uri="{FF2B5EF4-FFF2-40B4-BE49-F238E27FC236}">
                <a16:creationId xmlns:a16="http://schemas.microsoft.com/office/drawing/2014/main" id="{14B568B9-E215-4DFE-950C-EDEF16A54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804162"/>
      </p:ext>
    </p:extLst>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C89ADC-9430-4F67-95B4-FBB6DE7F0D93}"/>
              </a:ext>
            </a:extLst>
          </p:cNvPr>
          <p:cNvSpPr>
            <a:spLocks noGrp="1"/>
          </p:cNvSpPr>
          <p:nvPr>
            <p:ph type="title"/>
          </p:nvPr>
        </p:nvSpPr>
        <p:spPr>
          <a:xfrm>
            <a:off x="581192" y="702155"/>
            <a:ext cx="11029616" cy="865387"/>
          </a:xfrm>
        </p:spPr>
        <p:txBody>
          <a:bodyPr/>
          <a:lstStyle/>
          <a:p>
            <a:r>
              <a:rPr lang="en-US" sz="3200" b="1" dirty="0">
                <a:solidFill>
                  <a:srgbClr val="FFC000"/>
                </a:solidFill>
              </a:rPr>
              <a:t>The BOUNCE prospective study</a:t>
            </a:r>
            <a:r>
              <a:rPr lang="en-US" sz="2800" dirty="0"/>
              <a:t>: </a:t>
            </a:r>
            <a:br>
              <a:rPr lang="en-US" sz="2800" dirty="0"/>
            </a:br>
            <a:r>
              <a:rPr lang="en-US" sz="2800" dirty="0"/>
              <a:t>summary of variables measured</a:t>
            </a:r>
            <a:endParaRPr lang="el-GR" sz="2800" dirty="0"/>
          </a:p>
        </p:txBody>
      </p:sp>
      <p:pic>
        <p:nvPicPr>
          <p:cNvPr id="4" name="Θέση περιεχομένου 3">
            <a:extLst>
              <a:ext uri="{FF2B5EF4-FFF2-40B4-BE49-F238E27FC236}">
                <a16:creationId xmlns:a16="http://schemas.microsoft.com/office/drawing/2014/main" id="{FB438494-51D3-4666-B166-293E6B295B1D}"/>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7022"/>
          <a:stretch/>
        </p:blipFill>
        <p:spPr bwMode="auto">
          <a:xfrm>
            <a:off x="780288" y="1854244"/>
            <a:ext cx="10631423" cy="4920342"/>
          </a:xfrm>
          <a:prstGeom prst="rect">
            <a:avLst/>
          </a:prstGeom>
          <a:noFill/>
          <a:ln>
            <a:noFill/>
          </a:ln>
        </p:spPr>
      </p:pic>
      <p:pic>
        <p:nvPicPr>
          <p:cNvPr id="5" name="Picture 2" descr="ÎÏÎ¿ÏÎ­Î»ÎµÏÎ¼Î± ÎµÎ¹ÎºÏÎ½Î±Ï Î³Î¹Î± bounce project">
            <a:extLst>
              <a:ext uri="{FF2B5EF4-FFF2-40B4-BE49-F238E27FC236}">
                <a16:creationId xmlns:a16="http://schemas.microsoft.com/office/drawing/2014/main" id="{025E8BE3-BEC0-4606-A160-A73F9BC96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ÎÏÎ¿ÏÎ­Î»ÎµÏÎ¼Î± ÎµÎ¹ÎºÏÎ½Î±Ï Î³Î¹Î± forth">
            <a:extLst>
              <a:ext uri="{FF2B5EF4-FFF2-40B4-BE49-F238E27FC236}">
                <a16:creationId xmlns:a16="http://schemas.microsoft.com/office/drawing/2014/main" id="{EA54B027-34DB-4C9C-8DEC-1FD456058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240281"/>
      </p:ext>
    </p:extLst>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CC4797-6E40-4BD3-983D-C7008C7950B6}"/>
              </a:ext>
            </a:extLst>
          </p:cNvPr>
          <p:cNvSpPr>
            <a:spLocks noGrp="1"/>
          </p:cNvSpPr>
          <p:nvPr>
            <p:ph type="title"/>
          </p:nvPr>
        </p:nvSpPr>
        <p:spPr/>
        <p:txBody>
          <a:bodyPr/>
          <a:lstStyle/>
          <a:p>
            <a:br>
              <a:rPr lang="en-US" sz="3600" b="1" dirty="0">
                <a:solidFill>
                  <a:srgbClr val="FFC000"/>
                </a:solidFill>
              </a:rPr>
            </a:br>
            <a:endParaRPr lang="el-GR" sz="3600" b="1" dirty="0">
              <a:solidFill>
                <a:srgbClr val="FFC000"/>
              </a:solidFill>
            </a:endParaRPr>
          </a:p>
        </p:txBody>
      </p:sp>
      <p:sp>
        <p:nvSpPr>
          <p:cNvPr id="3" name="Θέση περιεχομένου 2">
            <a:extLst>
              <a:ext uri="{FF2B5EF4-FFF2-40B4-BE49-F238E27FC236}">
                <a16:creationId xmlns:a16="http://schemas.microsoft.com/office/drawing/2014/main" id="{CF2F3A5D-88D8-4839-A6DE-31D972697071}"/>
              </a:ext>
            </a:extLst>
          </p:cNvPr>
          <p:cNvSpPr>
            <a:spLocks noGrp="1"/>
          </p:cNvSpPr>
          <p:nvPr>
            <p:ph idx="1"/>
          </p:nvPr>
        </p:nvSpPr>
        <p:spPr>
          <a:xfrm>
            <a:off x="740228" y="1936376"/>
            <a:ext cx="10868297" cy="4708264"/>
          </a:xfrm>
        </p:spPr>
        <p:txBody>
          <a:bodyPr/>
          <a:lstStyle/>
          <a:p>
            <a:pPr marL="0" indent="0">
              <a:buNone/>
            </a:pPr>
            <a:r>
              <a:rPr lang="en-US" dirty="0"/>
              <a:t> </a:t>
            </a:r>
          </a:p>
          <a:p>
            <a:r>
              <a:rPr lang="en-US" dirty="0"/>
              <a:t>Considering the variables included in BOUNCE, and based on the CSM suggestions, a basic model of the relationships between variables may look like this:</a:t>
            </a:r>
          </a:p>
          <a:p>
            <a:pPr marL="0" lvl="0" indent="0">
              <a:buNone/>
            </a:pPr>
            <a:r>
              <a:rPr lang="en-US" dirty="0"/>
              <a:t> </a:t>
            </a:r>
          </a:p>
          <a:p>
            <a:pPr marL="0" indent="0">
              <a:buNone/>
            </a:pPr>
            <a:r>
              <a:rPr lang="en-US" dirty="0"/>
              <a:t>													</a:t>
            </a:r>
            <a:r>
              <a:rPr lang="en-US" sz="1600" b="1" dirty="0"/>
              <a:t>Medical events &amp;</a:t>
            </a:r>
            <a:endParaRPr lang="en-US" dirty="0"/>
          </a:p>
          <a:p>
            <a:pPr marL="0" indent="0">
              <a:buNone/>
            </a:pPr>
            <a:r>
              <a:rPr lang="en-US" dirty="0"/>
              <a:t>													</a:t>
            </a:r>
            <a:r>
              <a:rPr lang="en-US" sz="1600" b="1" dirty="0"/>
              <a:t>Personality/traits</a:t>
            </a:r>
          </a:p>
          <a:p>
            <a:pPr marL="0" indent="0">
              <a:buNone/>
            </a:pPr>
            <a:endParaRPr lang="en-US" sz="1600" b="1" dirty="0"/>
          </a:p>
          <a:p>
            <a:pPr marL="0" indent="0">
              <a:buNone/>
            </a:pPr>
            <a:endParaRPr lang="en-US" dirty="0"/>
          </a:p>
          <a:p>
            <a:pPr marL="0" indent="0">
              <a:buNone/>
            </a:pPr>
            <a:r>
              <a:rPr lang="en-US" sz="1600" b="1" dirty="0"/>
              <a:t>Medical condition			Illness representations			Coping behaviors			Outcomes</a:t>
            </a:r>
          </a:p>
          <a:p>
            <a:pPr marL="0" indent="0">
              <a:buNone/>
            </a:pPr>
            <a:endParaRPr lang="en-US" dirty="0"/>
          </a:p>
          <a:p>
            <a:pPr marL="0" indent="0">
              <a:buNone/>
            </a:pPr>
            <a:endParaRPr lang="el-GR" dirty="0"/>
          </a:p>
        </p:txBody>
      </p:sp>
      <p:sp>
        <p:nvSpPr>
          <p:cNvPr id="4" name="Βέλος: Δεξιό 3">
            <a:extLst>
              <a:ext uri="{FF2B5EF4-FFF2-40B4-BE49-F238E27FC236}">
                <a16:creationId xmlns:a16="http://schemas.microsoft.com/office/drawing/2014/main" id="{1F32140C-FF4C-4E5E-937D-7F64081BE3E8}"/>
              </a:ext>
            </a:extLst>
          </p:cNvPr>
          <p:cNvSpPr/>
          <p:nvPr/>
        </p:nvSpPr>
        <p:spPr>
          <a:xfrm>
            <a:off x="2699657" y="5338354"/>
            <a:ext cx="783772" cy="121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Δεξιό 4">
            <a:extLst>
              <a:ext uri="{FF2B5EF4-FFF2-40B4-BE49-F238E27FC236}">
                <a16:creationId xmlns:a16="http://schemas.microsoft.com/office/drawing/2014/main" id="{9C431945-674F-4F2B-B441-32D3F9BE2576}"/>
              </a:ext>
            </a:extLst>
          </p:cNvPr>
          <p:cNvSpPr/>
          <p:nvPr/>
        </p:nvSpPr>
        <p:spPr>
          <a:xfrm>
            <a:off x="8638903" y="5338354"/>
            <a:ext cx="783772" cy="121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Βέλος: Δεξιό 5">
            <a:extLst>
              <a:ext uri="{FF2B5EF4-FFF2-40B4-BE49-F238E27FC236}">
                <a16:creationId xmlns:a16="http://schemas.microsoft.com/office/drawing/2014/main" id="{639E7A6B-C081-4F52-8FF1-785CBE03D6AA}"/>
              </a:ext>
            </a:extLst>
          </p:cNvPr>
          <p:cNvSpPr/>
          <p:nvPr/>
        </p:nvSpPr>
        <p:spPr>
          <a:xfrm>
            <a:off x="5834743" y="5338354"/>
            <a:ext cx="783772" cy="121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Καμπύλο προς τα επάνω 6">
            <a:extLst>
              <a:ext uri="{FF2B5EF4-FFF2-40B4-BE49-F238E27FC236}">
                <a16:creationId xmlns:a16="http://schemas.microsoft.com/office/drawing/2014/main" id="{CDAC306E-81B6-4B3F-990B-DB00EA20C2FD}"/>
              </a:ext>
            </a:extLst>
          </p:cNvPr>
          <p:cNvSpPr/>
          <p:nvPr/>
        </p:nvSpPr>
        <p:spPr>
          <a:xfrm>
            <a:off x="2682239" y="5529946"/>
            <a:ext cx="4389120" cy="4615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Βέλος: Καμπύλο προς τα επάνω 7">
            <a:extLst>
              <a:ext uri="{FF2B5EF4-FFF2-40B4-BE49-F238E27FC236}">
                <a16:creationId xmlns:a16="http://schemas.microsoft.com/office/drawing/2014/main" id="{C4219023-2EFB-499E-9B8F-50088B50DFAA}"/>
              </a:ext>
            </a:extLst>
          </p:cNvPr>
          <p:cNvSpPr/>
          <p:nvPr/>
        </p:nvSpPr>
        <p:spPr>
          <a:xfrm>
            <a:off x="2690944" y="5529946"/>
            <a:ext cx="7149738" cy="5921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Βέλος: Καμπύλο προς τα επάνω 9">
            <a:extLst>
              <a:ext uri="{FF2B5EF4-FFF2-40B4-BE49-F238E27FC236}">
                <a16:creationId xmlns:a16="http://schemas.microsoft.com/office/drawing/2014/main" id="{0FAD4372-0829-41F2-B871-30404C4E845E}"/>
              </a:ext>
            </a:extLst>
          </p:cNvPr>
          <p:cNvSpPr/>
          <p:nvPr/>
        </p:nvSpPr>
        <p:spPr>
          <a:xfrm>
            <a:off x="5834743" y="5460274"/>
            <a:ext cx="3675018" cy="4615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cxnSp>
        <p:nvCxnSpPr>
          <p:cNvPr id="12" name="Ευθύγραμμο βέλος σύνδεσης 11">
            <a:extLst>
              <a:ext uri="{FF2B5EF4-FFF2-40B4-BE49-F238E27FC236}">
                <a16:creationId xmlns:a16="http://schemas.microsoft.com/office/drawing/2014/main" id="{2971BEBE-81A7-4465-8619-E2B4326584CE}"/>
              </a:ext>
            </a:extLst>
          </p:cNvPr>
          <p:cNvCxnSpPr/>
          <p:nvPr/>
        </p:nvCxnSpPr>
        <p:spPr>
          <a:xfrm flipH="1">
            <a:off x="5416731" y="4415246"/>
            <a:ext cx="2185852" cy="8098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a:extLst>
              <a:ext uri="{FF2B5EF4-FFF2-40B4-BE49-F238E27FC236}">
                <a16:creationId xmlns:a16="http://schemas.microsoft.com/office/drawing/2014/main" id="{3D2DD328-2FBF-4E84-8CC9-E7FAF9342EF7}"/>
              </a:ext>
            </a:extLst>
          </p:cNvPr>
          <p:cNvCxnSpPr/>
          <p:nvPr/>
        </p:nvCxnSpPr>
        <p:spPr>
          <a:xfrm>
            <a:off x="7628709" y="4423954"/>
            <a:ext cx="2351314" cy="8360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CBFB522A-55B8-4BE9-82E0-723DF4071AE4}"/>
              </a:ext>
            </a:extLst>
          </p:cNvPr>
          <p:cNvCxnSpPr/>
          <p:nvPr/>
        </p:nvCxnSpPr>
        <p:spPr>
          <a:xfrm>
            <a:off x="7602583" y="4415246"/>
            <a:ext cx="0" cy="8534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a:extLst>
              <a:ext uri="{FF2B5EF4-FFF2-40B4-BE49-F238E27FC236}">
                <a16:creationId xmlns:a16="http://schemas.microsoft.com/office/drawing/2014/main" id="{915D524F-E742-46EA-A44B-48F44EC1F48A}"/>
              </a:ext>
            </a:extLst>
          </p:cNvPr>
          <p:cNvCxnSpPr/>
          <p:nvPr/>
        </p:nvCxnSpPr>
        <p:spPr>
          <a:xfrm flipH="1">
            <a:off x="6296297" y="4423954"/>
            <a:ext cx="1306286" cy="84472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a:extLst>
              <a:ext uri="{FF2B5EF4-FFF2-40B4-BE49-F238E27FC236}">
                <a16:creationId xmlns:a16="http://schemas.microsoft.com/office/drawing/2014/main" id="{E4BA399F-36D7-4CA9-B6AD-5ED1A9150378}"/>
              </a:ext>
            </a:extLst>
          </p:cNvPr>
          <p:cNvCxnSpPr/>
          <p:nvPr/>
        </p:nvCxnSpPr>
        <p:spPr>
          <a:xfrm>
            <a:off x="7602582" y="4423954"/>
            <a:ext cx="1332412" cy="870861"/>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22" name="Ευθύγραμμο βέλος σύνδεσης 21">
            <a:extLst>
              <a:ext uri="{FF2B5EF4-FFF2-40B4-BE49-F238E27FC236}">
                <a16:creationId xmlns:a16="http://schemas.microsoft.com/office/drawing/2014/main" id="{4CAF1CFD-827B-464E-8607-E8D3965960BB}"/>
              </a:ext>
            </a:extLst>
          </p:cNvPr>
          <p:cNvCxnSpPr/>
          <p:nvPr/>
        </p:nvCxnSpPr>
        <p:spPr>
          <a:xfrm flipH="1">
            <a:off x="3139126" y="4415246"/>
            <a:ext cx="4463456" cy="844731"/>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24" name="Ευθύγραμμο βέλος σύνδεσης 23">
            <a:extLst>
              <a:ext uri="{FF2B5EF4-FFF2-40B4-BE49-F238E27FC236}">
                <a16:creationId xmlns:a16="http://schemas.microsoft.com/office/drawing/2014/main" id="{F562BDD2-7072-4533-92D6-6AFA89D7BA9C}"/>
              </a:ext>
            </a:extLst>
          </p:cNvPr>
          <p:cNvCxnSpPr>
            <a:cxnSpLocks/>
          </p:cNvCxnSpPr>
          <p:nvPr/>
        </p:nvCxnSpPr>
        <p:spPr>
          <a:xfrm flipH="1">
            <a:off x="5761034" y="4423954"/>
            <a:ext cx="1841549" cy="149787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26" name="Ευθύγραμμο βέλος σύνδεσης 25">
            <a:extLst>
              <a:ext uri="{FF2B5EF4-FFF2-40B4-BE49-F238E27FC236}">
                <a16:creationId xmlns:a16="http://schemas.microsoft.com/office/drawing/2014/main" id="{10553E5F-C77D-44EB-A930-8A23A9DD3611}"/>
              </a:ext>
            </a:extLst>
          </p:cNvPr>
          <p:cNvCxnSpPr/>
          <p:nvPr/>
        </p:nvCxnSpPr>
        <p:spPr>
          <a:xfrm>
            <a:off x="7602582" y="4415246"/>
            <a:ext cx="297080" cy="1419946"/>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pic>
        <p:nvPicPr>
          <p:cNvPr id="19" name="Picture 2" descr="ÎÏÎ¿ÏÎ­Î»ÎµÏÎ¼Î± ÎµÎ¹ÎºÏÎ½Î±Ï Î³Î¹Î± bounce project">
            <a:extLst>
              <a:ext uri="{FF2B5EF4-FFF2-40B4-BE49-F238E27FC236}">
                <a16:creationId xmlns:a16="http://schemas.microsoft.com/office/drawing/2014/main" id="{741B53A4-F29A-4F85-A71D-4AD424E72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ÎÏÎ¿ÏÎ­Î»ÎµÏÎ¼Î± ÎµÎ¹ÎºÏÎ½Î±Ï Î³Î¹Î± forth">
            <a:extLst>
              <a:ext uri="{FF2B5EF4-FFF2-40B4-BE49-F238E27FC236}">
                <a16:creationId xmlns:a16="http://schemas.microsoft.com/office/drawing/2014/main" id="{0D207A50-6C1E-44BF-8E22-376F986BD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85167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Callout 3"/>
          <p:cNvSpPr/>
          <p:nvPr/>
        </p:nvSpPr>
        <p:spPr>
          <a:xfrm>
            <a:off x="696899" y="3429000"/>
            <a:ext cx="2174200" cy="983636"/>
          </a:xfrm>
          <a:prstGeom prst="rightArrowCallout">
            <a:avLst>
              <a:gd name="adj1" fmla="val 25000"/>
              <a:gd name="adj2" fmla="val 25000"/>
              <a:gd name="adj3" fmla="val 25000"/>
              <a:gd name="adj4" fmla="val 78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Trait resilience-T1</a:t>
            </a:r>
          </a:p>
        </p:txBody>
      </p:sp>
      <p:sp>
        <p:nvSpPr>
          <p:cNvPr id="5" name="Right Arrow Callout 4"/>
          <p:cNvSpPr/>
          <p:nvPr/>
        </p:nvSpPr>
        <p:spPr>
          <a:xfrm>
            <a:off x="3055997" y="2617342"/>
            <a:ext cx="2372320" cy="2612874"/>
          </a:xfrm>
          <a:prstGeom prst="rightArrowCallout">
            <a:avLst>
              <a:gd name="adj1" fmla="val 8439"/>
              <a:gd name="adj2" fmla="val 7635"/>
              <a:gd name="adj3" fmla="val 10316"/>
              <a:gd name="adj4" fmla="val 82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Positive representation of cancer </a:t>
            </a:r>
          </a:p>
          <a:p>
            <a:pPr algn="ctr"/>
            <a:r>
              <a:rPr lang="en-US" dirty="0"/>
              <a:t>(e.g., as a more controllable condition)</a:t>
            </a:r>
          </a:p>
        </p:txBody>
      </p:sp>
      <p:sp>
        <p:nvSpPr>
          <p:cNvPr id="6" name="Right Arrow Callout 5"/>
          <p:cNvSpPr/>
          <p:nvPr/>
        </p:nvSpPr>
        <p:spPr>
          <a:xfrm>
            <a:off x="5798113" y="2617343"/>
            <a:ext cx="2372320" cy="2612873"/>
          </a:xfrm>
          <a:prstGeom prst="rightArrowCallout">
            <a:avLst>
              <a:gd name="adj1" fmla="val 9999"/>
              <a:gd name="adj2" fmla="val 10506"/>
              <a:gd name="adj3" fmla="val 12886"/>
              <a:gd name="adj4" fmla="val 762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functional coping behaviors (e.g., make plans, adhere to medical advice)</a:t>
            </a:r>
          </a:p>
        </p:txBody>
      </p:sp>
      <p:sp>
        <p:nvSpPr>
          <p:cNvPr id="7" name="Right Arrow Callout 6"/>
          <p:cNvSpPr/>
          <p:nvPr/>
        </p:nvSpPr>
        <p:spPr>
          <a:xfrm>
            <a:off x="8296326" y="2995230"/>
            <a:ext cx="2059472" cy="1857100"/>
          </a:xfrm>
          <a:custGeom>
            <a:avLst/>
            <a:gdLst>
              <a:gd name="connsiteX0" fmla="*/ 0 w 1969008"/>
              <a:gd name="connsiteY0" fmla="*/ 0 h 1857100"/>
              <a:gd name="connsiteX1" fmla="*/ 1504733 w 1969008"/>
              <a:gd name="connsiteY1" fmla="*/ 0 h 1857100"/>
              <a:gd name="connsiteX2" fmla="*/ 1504733 w 1969008"/>
              <a:gd name="connsiteY2" fmla="*/ 720313 h 1857100"/>
              <a:gd name="connsiteX3" fmla="*/ 1504733 w 1969008"/>
              <a:gd name="connsiteY3" fmla="*/ 720313 h 1857100"/>
              <a:gd name="connsiteX4" fmla="*/ 1504733 w 1969008"/>
              <a:gd name="connsiteY4" fmla="*/ 720313 h 1857100"/>
              <a:gd name="connsiteX5" fmla="*/ 1969008 w 1969008"/>
              <a:gd name="connsiteY5" fmla="*/ 928550 h 1857100"/>
              <a:gd name="connsiteX6" fmla="*/ 1504733 w 1969008"/>
              <a:gd name="connsiteY6" fmla="*/ 1136787 h 1857100"/>
              <a:gd name="connsiteX7" fmla="*/ 1504733 w 1969008"/>
              <a:gd name="connsiteY7" fmla="*/ 1136787 h 1857100"/>
              <a:gd name="connsiteX8" fmla="*/ 1504733 w 1969008"/>
              <a:gd name="connsiteY8" fmla="*/ 1136787 h 1857100"/>
              <a:gd name="connsiteX9" fmla="*/ 1504733 w 1969008"/>
              <a:gd name="connsiteY9" fmla="*/ 1857100 h 1857100"/>
              <a:gd name="connsiteX10" fmla="*/ 0 w 1969008"/>
              <a:gd name="connsiteY10" fmla="*/ 1857100 h 1857100"/>
              <a:gd name="connsiteX11" fmla="*/ 0 w 1969008"/>
              <a:gd name="connsiteY11" fmla="*/ 0 h 1857100"/>
              <a:gd name="connsiteX0" fmla="*/ 0 w 1530096"/>
              <a:gd name="connsiteY0" fmla="*/ 0 h 1857100"/>
              <a:gd name="connsiteX1" fmla="*/ 1504733 w 1530096"/>
              <a:gd name="connsiteY1" fmla="*/ 0 h 1857100"/>
              <a:gd name="connsiteX2" fmla="*/ 1504733 w 1530096"/>
              <a:gd name="connsiteY2" fmla="*/ 720313 h 1857100"/>
              <a:gd name="connsiteX3" fmla="*/ 1504733 w 1530096"/>
              <a:gd name="connsiteY3" fmla="*/ 720313 h 1857100"/>
              <a:gd name="connsiteX4" fmla="*/ 1504733 w 1530096"/>
              <a:gd name="connsiteY4" fmla="*/ 720313 h 1857100"/>
              <a:gd name="connsiteX5" fmla="*/ 1530096 w 1530096"/>
              <a:gd name="connsiteY5" fmla="*/ 940742 h 1857100"/>
              <a:gd name="connsiteX6" fmla="*/ 1504733 w 1530096"/>
              <a:gd name="connsiteY6" fmla="*/ 1136787 h 1857100"/>
              <a:gd name="connsiteX7" fmla="*/ 1504733 w 1530096"/>
              <a:gd name="connsiteY7" fmla="*/ 1136787 h 1857100"/>
              <a:gd name="connsiteX8" fmla="*/ 1504733 w 1530096"/>
              <a:gd name="connsiteY8" fmla="*/ 1136787 h 1857100"/>
              <a:gd name="connsiteX9" fmla="*/ 1504733 w 1530096"/>
              <a:gd name="connsiteY9" fmla="*/ 1857100 h 1857100"/>
              <a:gd name="connsiteX10" fmla="*/ 0 w 1530096"/>
              <a:gd name="connsiteY10" fmla="*/ 1857100 h 1857100"/>
              <a:gd name="connsiteX11" fmla="*/ 0 w 1530096"/>
              <a:gd name="connsiteY11" fmla="*/ 0 h 185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0096" h="1857100">
                <a:moveTo>
                  <a:pt x="0" y="0"/>
                </a:moveTo>
                <a:lnTo>
                  <a:pt x="1504733" y="0"/>
                </a:lnTo>
                <a:lnTo>
                  <a:pt x="1504733" y="720313"/>
                </a:lnTo>
                <a:lnTo>
                  <a:pt x="1504733" y="720313"/>
                </a:lnTo>
                <a:lnTo>
                  <a:pt x="1504733" y="720313"/>
                </a:lnTo>
                <a:lnTo>
                  <a:pt x="1530096" y="940742"/>
                </a:lnTo>
                <a:lnTo>
                  <a:pt x="1504733" y="1136787"/>
                </a:lnTo>
                <a:lnTo>
                  <a:pt x="1504733" y="1136787"/>
                </a:lnTo>
                <a:lnTo>
                  <a:pt x="1504733" y="1136787"/>
                </a:lnTo>
                <a:lnTo>
                  <a:pt x="1504733" y="1857100"/>
                </a:lnTo>
                <a:lnTo>
                  <a:pt x="0" y="18571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Better outcomes (e.g., fewer psychological symptoms)</a:t>
            </a:r>
          </a:p>
        </p:txBody>
      </p:sp>
      <p:sp>
        <p:nvSpPr>
          <p:cNvPr id="2" name="TextBox 1">
            <a:extLst>
              <a:ext uri="{FF2B5EF4-FFF2-40B4-BE49-F238E27FC236}">
                <a16:creationId xmlns:a16="http://schemas.microsoft.com/office/drawing/2014/main" id="{AF5D86CA-05E2-4B38-97A1-AEBEBC186736}"/>
              </a:ext>
            </a:extLst>
          </p:cNvPr>
          <p:cNvSpPr txBox="1"/>
          <p:nvPr/>
        </p:nvSpPr>
        <p:spPr>
          <a:xfrm>
            <a:off x="683292" y="322217"/>
            <a:ext cx="6300981" cy="523220"/>
          </a:xfrm>
          <a:prstGeom prst="rect">
            <a:avLst/>
          </a:prstGeom>
          <a:noFill/>
        </p:spPr>
        <p:txBody>
          <a:bodyPr wrap="square" rtlCol="0">
            <a:spAutoFit/>
          </a:bodyPr>
          <a:lstStyle/>
          <a:p>
            <a:r>
              <a:rPr lang="en-US" sz="2800" b="1" dirty="0">
                <a:solidFill>
                  <a:srgbClr val="FFC000"/>
                </a:solidFill>
              </a:rPr>
              <a:t>Especially with regard to Resilience</a:t>
            </a:r>
            <a:endParaRPr lang="el-GR" sz="2800" b="1" dirty="0">
              <a:solidFill>
                <a:srgbClr val="FFC000"/>
              </a:solidFill>
            </a:endParaRPr>
          </a:p>
        </p:txBody>
      </p:sp>
      <p:sp>
        <p:nvSpPr>
          <p:cNvPr id="3" name="TextBox 2">
            <a:extLst>
              <a:ext uri="{FF2B5EF4-FFF2-40B4-BE49-F238E27FC236}">
                <a16:creationId xmlns:a16="http://schemas.microsoft.com/office/drawing/2014/main" id="{44D6D999-0A7D-455B-8AF2-AA94419E9135}"/>
              </a:ext>
            </a:extLst>
          </p:cNvPr>
          <p:cNvSpPr txBox="1"/>
          <p:nvPr/>
        </p:nvSpPr>
        <p:spPr>
          <a:xfrm>
            <a:off x="818605" y="1367351"/>
            <a:ext cx="8671226" cy="707886"/>
          </a:xfrm>
          <a:prstGeom prst="rect">
            <a:avLst/>
          </a:prstGeom>
          <a:noFill/>
        </p:spPr>
        <p:txBody>
          <a:bodyPr wrap="square" rtlCol="0">
            <a:spAutoFit/>
          </a:bodyPr>
          <a:lstStyle/>
          <a:p>
            <a:pPr lvl="0"/>
            <a:r>
              <a:rPr lang="en-US" sz="2000" b="1" dirty="0"/>
              <a:t>resilience-as-</a:t>
            </a:r>
            <a:r>
              <a:rPr lang="en-US" sz="2000" b="1" dirty="0">
                <a:solidFill>
                  <a:srgbClr val="FFC000"/>
                </a:solidFill>
              </a:rPr>
              <a:t>trait </a:t>
            </a:r>
            <a:r>
              <a:rPr lang="en-US" sz="2000" dirty="0"/>
              <a:t>may… </a:t>
            </a:r>
          </a:p>
          <a:p>
            <a:pPr marL="742950" lvl="1" indent="-285750">
              <a:buFont typeface="Wingdings" panose="05000000000000000000" pitchFamily="2" charset="2"/>
              <a:buChar char="Ø"/>
            </a:pPr>
            <a:r>
              <a:rPr lang="en-US" sz="2000" dirty="0"/>
              <a:t>be predictive of specific parts of the self-regulation process</a:t>
            </a:r>
            <a:endParaRPr lang="el-GR" dirty="0"/>
          </a:p>
        </p:txBody>
      </p:sp>
      <p:pic>
        <p:nvPicPr>
          <p:cNvPr id="8" name="Picture 2" descr="ÎÏÎ¿ÏÎ­Î»ÎµÏÎ¼Î± ÎµÎ¹ÎºÏÎ½Î±Ï Î³Î¹Î± bounce project">
            <a:extLst>
              <a:ext uri="{FF2B5EF4-FFF2-40B4-BE49-F238E27FC236}">
                <a16:creationId xmlns:a16="http://schemas.microsoft.com/office/drawing/2014/main" id="{43FB13B6-9697-41A4-B975-9A00F25B5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ÎÏÎ¿ÏÎ­Î»ÎµÏÎ¼Î± ÎµÎ¹ÎºÏÎ½Î±Ï Î³Î¹Î± forth">
            <a:extLst>
              <a:ext uri="{FF2B5EF4-FFF2-40B4-BE49-F238E27FC236}">
                <a16:creationId xmlns:a16="http://schemas.microsoft.com/office/drawing/2014/main" id="{C9B18500-E999-4E2C-B5BB-FF4BF9849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521446"/>
      </p:ext>
    </p:extLst>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Callout 4"/>
          <p:cNvSpPr/>
          <p:nvPr/>
        </p:nvSpPr>
        <p:spPr>
          <a:xfrm>
            <a:off x="755904" y="2918458"/>
            <a:ext cx="4035552" cy="1241240"/>
          </a:xfrm>
          <a:prstGeom prst="rightArrowCallout">
            <a:avLst>
              <a:gd name="adj1" fmla="val 15178"/>
              <a:gd name="adj2" fmla="val 25000"/>
              <a:gd name="adj3" fmla="val 25000"/>
              <a:gd name="adj4" fmla="val 67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Positive representation (e.g., high level of perceived control over illness)</a:t>
            </a:r>
          </a:p>
        </p:txBody>
      </p:sp>
      <p:sp>
        <p:nvSpPr>
          <p:cNvPr id="6" name="Right Arrow Callout 5"/>
          <p:cNvSpPr/>
          <p:nvPr/>
        </p:nvSpPr>
        <p:spPr>
          <a:xfrm>
            <a:off x="5963352" y="2847703"/>
            <a:ext cx="3060192" cy="1325524"/>
          </a:xfrm>
          <a:prstGeom prst="rightArrowCallout">
            <a:avLst>
              <a:gd name="adj1" fmla="val 25000"/>
              <a:gd name="adj2" fmla="val 25000"/>
              <a:gd name="adj3" fmla="val 25000"/>
              <a:gd name="adj4" fmla="val 82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functional coping (e.g., adherence to medical advice)</a:t>
            </a:r>
          </a:p>
        </p:txBody>
      </p:sp>
      <p:sp>
        <p:nvSpPr>
          <p:cNvPr id="7" name="Right Arrow Callout 6"/>
          <p:cNvSpPr/>
          <p:nvPr/>
        </p:nvSpPr>
        <p:spPr>
          <a:xfrm>
            <a:off x="9479000" y="4040920"/>
            <a:ext cx="2131808" cy="1241239"/>
          </a:xfrm>
          <a:custGeom>
            <a:avLst/>
            <a:gdLst>
              <a:gd name="connsiteX0" fmla="*/ 0 w 2583728"/>
              <a:gd name="connsiteY0" fmla="*/ 0 h 1241239"/>
              <a:gd name="connsiteX1" fmla="*/ 2131808 w 2583728"/>
              <a:gd name="connsiteY1" fmla="*/ 0 h 1241239"/>
              <a:gd name="connsiteX2" fmla="*/ 2131808 w 2583728"/>
              <a:gd name="connsiteY2" fmla="*/ 465465 h 1241239"/>
              <a:gd name="connsiteX3" fmla="*/ 2273418 w 2583728"/>
              <a:gd name="connsiteY3" fmla="*/ 465465 h 1241239"/>
              <a:gd name="connsiteX4" fmla="*/ 2273418 w 2583728"/>
              <a:gd name="connsiteY4" fmla="*/ 310310 h 1241239"/>
              <a:gd name="connsiteX5" fmla="*/ 2583728 w 2583728"/>
              <a:gd name="connsiteY5" fmla="*/ 620620 h 1241239"/>
              <a:gd name="connsiteX6" fmla="*/ 2273418 w 2583728"/>
              <a:gd name="connsiteY6" fmla="*/ 930929 h 1241239"/>
              <a:gd name="connsiteX7" fmla="*/ 2273418 w 2583728"/>
              <a:gd name="connsiteY7" fmla="*/ 775774 h 1241239"/>
              <a:gd name="connsiteX8" fmla="*/ 2131808 w 2583728"/>
              <a:gd name="connsiteY8" fmla="*/ 775774 h 1241239"/>
              <a:gd name="connsiteX9" fmla="*/ 2131808 w 2583728"/>
              <a:gd name="connsiteY9" fmla="*/ 1241239 h 1241239"/>
              <a:gd name="connsiteX10" fmla="*/ 0 w 2583728"/>
              <a:gd name="connsiteY10" fmla="*/ 1241239 h 1241239"/>
              <a:gd name="connsiteX11" fmla="*/ 0 w 2583728"/>
              <a:gd name="connsiteY11" fmla="*/ 0 h 1241239"/>
              <a:gd name="connsiteX0" fmla="*/ 0 w 2583728"/>
              <a:gd name="connsiteY0" fmla="*/ 0 h 1241239"/>
              <a:gd name="connsiteX1" fmla="*/ 2131808 w 2583728"/>
              <a:gd name="connsiteY1" fmla="*/ 0 h 1241239"/>
              <a:gd name="connsiteX2" fmla="*/ 2131808 w 2583728"/>
              <a:gd name="connsiteY2" fmla="*/ 465465 h 1241239"/>
              <a:gd name="connsiteX3" fmla="*/ 2273418 w 2583728"/>
              <a:gd name="connsiteY3" fmla="*/ 310310 h 1241239"/>
              <a:gd name="connsiteX4" fmla="*/ 2583728 w 2583728"/>
              <a:gd name="connsiteY4" fmla="*/ 620620 h 1241239"/>
              <a:gd name="connsiteX5" fmla="*/ 2273418 w 2583728"/>
              <a:gd name="connsiteY5" fmla="*/ 930929 h 1241239"/>
              <a:gd name="connsiteX6" fmla="*/ 2273418 w 2583728"/>
              <a:gd name="connsiteY6" fmla="*/ 775774 h 1241239"/>
              <a:gd name="connsiteX7" fmla="*/ 2131808 w 2583728"/>
              <a:gd name="connsiteY7" fmla="*/ 775774 h 1241239"/>
              <a:gd name="connsiteX8" fmla="*/ 2131808 w 2583728"/>
              <a:gd name="connsiteY8" fmla="*/ 1241239 h 1241239"/>
              <a:gd name="connsiteX9" fmla="*/ 0 w 2583728"/>
              <a:gd name="connsiteY9" fmla="*/ 1241239 h 1241239"/>
              <a:gd name="connsiteX10" fmla="*/ 0 w 2583728"/>
              <a:gd name="connsiteY10" fmla="*/ 0 h 1241239"/>
              <a:gd name="connsiteX0" fmla="*/ 0 w 2273418"/>
              <a:gd name="connsiteY0" fmla="*/ 0 h 1241239"/>
              <a:gd name="connsiteX1" fmla="*/ 2131808 w 2273418"/>
              <a:gd name="connsiteY1" fmla="*/ 0 h 1241239"/>
              <a:gd name="connsiteX2" fmla="*/ 2131808 w 2273418"/>
              <a:gd name="connsiteY2" fmla="*/ 465465 h 1241239"/>
              <a:gd name="connsiteX3" fmla="*/ 2273418 w 2273418"/>
              <a:gd name="connsiteY3" fmla="*/ 310310 h 1241239"/>
              <a:gd name="connsiteX4" fmla="*/ 2273418 w 2273418"/>
              <a:gd name="connsiteY4" fmla="*/ 930929 h 1241239"/>
              <a:gd name="connsiteX5" fmla="*/ 2273418 w 2273418"/>
              <a:gd name="connsiteY5" fmla="*/ 775774 h 1241239"/>
              <a:gd name="connsiteX6" fmla="*/ 2131808 w 2273418"/>
              <a:gd name="connsiteY6" fmla="*/ 775774 h 1241239"/>
              <a:gd name="connsiteX7" fmla="*/ 2131808 w 2273418"/>
              <a:gd name="connsiteY7" fmla="*/ 1241239 h 1241239"/>
              <a:gd name="connsiteX8" fmla="*/ 0 w 2273418"/>
              <a:gd name="connsiteY8" fmla="*/ 1241239 h 1241239"/>
              <a:gd name="connsiteX9" fmla="*/ 0 w 2273418"/>
              <a:gd name="connsiteY9" fmla="*/ 0 h 1241239"/>
              <a:gd name="connsiteX0" fmla="*/ 0 w 2273418"/>
              <a:gd name="connsiteY0" fmla="*/ 0 h 1241239"/>
              <a:gd name="connsiteX1" fmla="*/ 2131808 w 2273418"/>
              <a:gd name="connsiteY1" fmla="*/ 0 h 1241239"/>
              <a:gd name="connsiteX2" fmla="*/ 2131808 w 2273418"/>
              <a:gd name="connsiteY2" fmla="*/ 465465 h 1241239"/>
              <a:gd name="connsiteX3" fmla="*/ 2273418 w 2273418"/>
              <a:gd name="connsiteY3" fmla="*/ 310310 h 1241239"/>
              <a:gd name="connsiteX4" fmla="*/ 2273418 w 2273418"/>
              <a:gd name="connsiteY4" fmla="*/ 930929 h 1241239"/>
              <a:gd name="connsiteX5" fmla="*/ 2131808 w 2273418"/>
              <a:gd name="connsiteY5" fmla="*/ 775774 h 1241239"/>
              <a:gd name="connsiteX6" fmla="*/ 2131808 w 2273418"/>
              <a:gd name="connsiteY6" fmla="*/ 1241239 h 1241239"/>
              <a:gd name="connsiteX7" fmla="*/ 0 w 2273418"/>
              <a:gd name="connsiteY7" fmla="*/ 1241239 h 1241239"/>
              <a:gd name="connsiteX8" fmla="*/ 0 w 2273418"/>
              <a:gd name="connsiteY8" fmla="*/ 0 h 1241239"/>
              <a:gd name="connsiteX0" fmla="*/ 0 w 2273418"/>
              <a:gd name="connsiteY0" fmla="*/ 0 h 1241239"/>
              <a:gd name="connsiteX1" fmla="*/ 2131808 w 2273418"/>
              <a:gd name="connsiteY1" fmla="*/ 0 h 1241239"/>
              <a:gd name="connsiteX2" fmla="*/ 2131808 w 2273418"/>
              <a:gd name="connsiteY2" fmla="*/ 465465 h 1241239"/>
              <a:gd name="connsiteX3" fmla="*/ 2273418 w 2273418"/>
              <a:gd name="connsiteY3" fmla="*/ 310310 h 1241239"/>
              <a:gd name="connsiteX4" fmla="*/ 2131808 w 2273418"/>
              <a:gd name="connsiteY4" fmla="*/ 775774 h 1241239"/>
              <a:gd name="connsiteX5" fmla="*/ 2131808 w 2273418"/>
              <a:gd name="connsiteY5" fmla="*/ 1241239 h 1241239"/>
              <a:gd name="connsiteX6" fmla="*/ 0 w 2273418"/>
              <a:gd name="connsiteY6" fmla="*/ 1241239 h 1241239"/>
              <a:gd name="connsiteX7" fmla="*/ 0 w 2273418"/>
              <a:gd name="connsiteY7" fmla="*/ 0 h 1241239"/>
              <a:gd name="connsiteX0" fmla="*/ 0 w 2131808"/>
              <a:gd name="connsiteY0" fmla="*/ 0 h 1241239"/>
              <a:gd name="connsiteX1" fmla="*/ 2131808 w 2131808"/>
              <a:gd name="connsiteY1" fmla="*/ 0 h 1241239"/>
              <a:gd name="connsiteX2" fmla="*/ 2131808 w 2131808"/>
              <a:gd name="connsiteY2" fmla="*/ 465465 h 1241239"/>
              <a:gd name="connsiteX3" fmla="*/ 2131808 w 2131808"/>
              <a:gd name="connsiteY3" fmla="*/ 775774 h 1241239"/>
              <a:gd name="connsiteX4" fmla="*/ 2131808 w 2131808"/>
              <a:gd name="connsiteY4" fmla="*/ 1241239 h 1241239"/>
              <a:gd name="connsiteX5" fmla="*/ 0 w 2131808"/>
              <a:gd name="connsiteY5" fmla="*/ 1241239 h 1241239"/>
              <a:gd name="connsiteX6" fmla="*/ 0 w 2131808"/>
              <a:gd name="connsiteY6" fmla="*/ 0 h 124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1808" h="1241239">
                <a:moveTo>
                  <a:pt x="0" y="0"/>
                </a:moveTo>
                <a:lnTo>
                  <a:pt x="2131808" y="0"/>
                </a:lnTo>
                <a:lnTo>
                  <a:pt x="2131808" y="465465"/>
                </a:lnTo>
                <a:lnTo>
                  <a:pt x="2131808" y="775774"/>
                </a:lnTo>
                <a:lnTo>
                  <a:pt x="2131808" y="1241239"/>
                </a:lnTo>
                <a:lnTo>
                  <a:pt x="0" y="1241239"/>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Better outcomes (e.g., fewer psychological symptoms)</a:t>
            </a:r>
          </a:p>
        </p:txBody>
      </p:sp>
      <p:sp>
        <p:nvSpPr>
          <p:cNvPr id="8" name="Rectangle 7"/>
          <p:cNvSpPr/>
          <p:nvPr/>
        </p:nvSpPr>
        <p:spPr>
          <a:xfrm>
            <a:off x="668548" y="1008918"/>
            <a:ext cx="10854904" cy="1015663"/>
          </a:xfrm>
          <a:prstGeom prst="rect">
            <a:avLst/>
          </a:prstGeom>
        </p:spPr>
        <p:txBody>
          <a:bodyPr wrap="square">
            <a:spAutoFit/>
          </a:bodyPr>
          <a:lstStyle/>
          <a:p>
            <a:pPr lvl="0"/>
            <a:r>
              <a:rPr lang="en-US" sz="2000" b="1" dirty="0"/>
              <a:t>resilience-as-trait </a:t>
            </a:r>
            <a:r>
              <a:rPr lang="en-US" sz="2000" dirty="0"/>
              <a:t>may also … </a:t>
            </a:r>
          </a:p>
          <a:p>
            <a:pPr marL="742950" lvl="1" indent="-285750">
              <a:buFont typeface="Wingdings" panose="05000000000000000000" pitchFamily="2" charset="2"/>
              <a:buChar char="Ø"/>
            </a:pPr>
            <a:r>
              <a:rPr lang="en-US" sz="2000" dirty="0"/>
              <a:t>affect the basic self-regulation mechanism by moderating/regulating the associations between its different aspects.  </a:t>
            </a:r>
          </a:p>
        </p:txBody>
      </p:sp>
      <p:sp>
        <p:nvSpPr>
          <p:cNvPr id="10" name="Right Arrow Callout 9"/>
          <p:cNvSpPr/>
          <p:nvPr/>
        </p:nvSpPr>
        <p:spPr>
          <a:xfrm>
            <a:off x="755904" y="5432987"/>
            <a:ext cx="4035552" cy="1241240"/>
          </a:xfrm>
          <a:prstGeom prst="rightArrowCallout">
            <a:avLst>
              <a:gd name="adj1" fmla="val 17142"/>
              <a:gd name="adj2" fmla="val 25000"/>
              <a:gd name="adj3" fmla="val 25000"/>
              <a:gd name="adj4" fmla="val 68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Negative representation (e.g., low level of perceived control over illness)</a:t>
            </a:r>
          </a:p>
        </p:txBody>
      </p:sp>
      <p:sp>
        <p:nvSpPr>
          <p:cNvPr id="11" name="Right Arrow Callout 10"/>
          <p:cNvSpPr/>
          <p:nvPr/>
        </p:nvSpPr>
        <p:spPr>
          <a:xfrm>
            <a:off x="5963352" y="5471058"/>
            <a:ext cx="3060192" cy="1242762"/>
          </a:xfrm>
          <a:prstGeom prst="rightArrowCallout">
            <a:avLst>
              <a:gd name="adj1" fmla="val 25000"/>
              <a:gd name="adj2" fmla="val 25000"/>
              <a:gd name="adj3" fmla="val 25000"/>
              <a:gd name="adj4" fmla="val 82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Dysfunctional coping (e.g., avoidance, helplessness)</a:t>
            </a:r>
          </a:p>
        </p:txBody>
      </p:sp>
      <p:sp>
        <p:nvSpPr>
          <p:cNvPr id="14" name="Right Arrow Callout 6"/>
          <p:cNvSpPr/>
          <p:nvPr/>
        </p:nvSpPr>
        <p:spPr>
          <a:xfrm>
            <a:off x="2773680" y="4361370"/>
            <a:ext cx="1643096" cy="862482"/>
          </a:xfrm>
          <a:custGeom>
            <a:avLst/>
            <a:gdLst>
              <a:gd name="connsiteX0" fmla="*/ 0 w 2583728"/>
              <a:gd name="connsiteY0" fmla="*/ 0 h 1241239"/>
              <a:gd name="connsiteX1" fmla="*/ 2131808 w 2583728"/>
              <a:gd name="connsiteY1" fmla="*/ 0 h 1241239"/>
              <a:gd name="connsiteX2" fmla="*/ 2131808 w 2583728"/>
              <a:gd name="connsiteY2" fmla="*/ 465465 h 1241239"/>
              <a:gd name="connsiteX3" fmla="*/ 2273418 w 2583728"/>
              <a:gd name="connsiteY3" fmla="*/ 465465 h 1241239"/>
              <a:gd name="connsiteX4" fmla="*/ 2273418 w 2583728"/>
              <a:gd name="connsiteY4" fmla="*/ 310310 h 1241239"/>
              <a:gd name="connsiteX5" fmla="*/ 2583728 w 2583728"/>
              <a:gd name="connsiteY5" fmla="*/ 620620 h 1241239"/>
              <a:gd name="connsiteX6" fmla="*/ 2273418 w 2583728"/>
              <a:gd name="connsiteY6" fmla="*/ 930929 h 1241239"/>
              <a:gd name="connsiteX7" fmla="*/ 2273418 w 2583728"/>
              <a:gd name="connsiteY7" fmla="*/ 775774 h 1241239"/>
              <a:gd name="connsiteX8" fmla="*/ 2131808 w 2583728"/>
              <a:gd name="connsiteY8" fmla="*/ 775774 h 1241239"/>
              <a:gd name="connsiteX9" fmla="*/ 2131808 w 2583728"/>
              <a:gd name="connsiteY9" fmla="*/ 1241239 h 1241239"/>
              <a:gd name="connsiteX10" fmla="*/ 0 w 2583728"/>
              <a:gd name="connsiteY10" fmla="*/ 1241239 h 1241239"/>
              <a:gd name="connsiteX11" fmla="*/ 0 w 2583728"/>
              <a:gd name="connsiteY11" fmla="*/ 0 h 1241239"/>
              <a:gd name="connsiteX0" fmla="*/ 0 w 2583728"/>
              <a:gd name="connsiteY0" fmla="*/ 0 h 1241239"/>
              <a:gd name="connsiteX1" fmla="*/ 2131808 w 2583728"/>
              <a:gd name="connsiteY1" fmla="*/ 0 h 1241239"/>
              <a:gd name="connsiteX2" fmla="*/ 2131808 w 2583728"/>
              <a:gd name="connsiteY2" fmla="*/ 465465 h 1241239"/>
              <a:gd name="connsiteX3" fmla="*/ 2273418 w 2583728"/>
              <a:gd name="connsiteY3" fmla="*/ 310310 h 1241239"/>
              <a:gd name="connsiteX4" fmla="*/ 2583728 w 2583728"/>
              <a:gd name="connsiteY4" fmla="*/ 620620 h 1241239"/>
              <a:gd name="connsiteX5" fmla="*/ 2273418 w 2583728"/>
              <a:gd name="connsiteY5" fmla="*/ 930929 h 1241239"/>
              <a:gd name="connsiteX6" fmla="*/ 2273418 w 2583728"/>
              <a:gd name="connsiteY6" fmla="*/ 775774 h 1241239"/>
              <a:gd name="connsiteX7" fmla="*/ 2131808 w 2583728"/>
              <a:gd name="connsiteY7" fmla="*/ 775774 h 1241239"/>
              <a:gd name="connsiteX8" fmla="*/ 2131808 w 2583728"/>
              <a:gd name="connsiteY8" fmla="*/ 1241239 h 1241239"/>
              <a:gd name="connsiteX9" fmla="*/ 0 w 2583728"/>
              <a:gd name="connsiteY9" fmla="*/ 1241239 h 1241239"/>
              <a:gd name="connsiteX10" fmla="*/ 0 w 2583728"/>
              <a:gd name="connsiteY10" fmla="*/ 0 h 1241239"/>
              <a:gd name="connsiteX0" fmla="*/ 0 w 2273418"/>
              <a:gd name="connsiteY0" fmla="*/ 0 h 1241239"/>
              <a:gd name="connsiteX1" fmla="*/ 2131808 w 2273418"/>
              <a:gd name="connsiteY1" fmla="*/ 0 h 1241239"/>
              <a:gd name="connsiteX2" fmla="*/ 2131808 w 2273418"/>
              <a:gd name="connsiteY2" fmla="*/ 465465 h 1241239"/>
              <a:gd name="connsiteX3" fmla="*/ 2273418 w 2273418"/>
              <a:gd name="connsiteY3" fmla="*/ 310310 h 1241239"/>
              <a:gd name="connsiteX4" fmla="*/ 2273418 w 2273418"/>
              <a:gd name="connsiteY4" fmla="*/ 930929 h 1241239"/>
              <a:gd name="connsiteX5" fmla="*/ 2273418 w 2273418"/>
              <a:gd name="connsiteY5" fmla="*/ 775774 h 1241239"/>
              <a:gd name="connsiteX6" fmla="*/ 2131808 w 2273418"/>
              <a:gd name="connsiteY6" fmla="*/ 775774 h 1241239"/>
              <a:gd name="connsiteX7" fmla="*/ 2131808 w 2273418"/>
              <a:gd name="connsiteY7" fmla="*/ 1241239 h 1241239"/>
              <a:gd name="connsiteX8" fmla="*/ 0 w 2273418"/>
              <a:gd name="connsiteY8" fmla="*/ 1241239 h 1241239"/>
              <a:gd name="connsiteX9" fmla="*/ 0 w 2273418"/>
              <a:gd name="connsiteY9" fmla="*/ 0 h 1241239"/>
              <a:gd name="connsiteX0" fmla="*/ 0 w 2273418"/>
              <a:gd name="connsiteY0" fmla="*/ 0 h 1241239"/>
              <a:gd name="connsiteX1" fmla="*/ 2131808 w 2273418"/>
              <a:gd name="connsiteY1" fmla="*/ 0 h 1241239"/>
              <a:gd name="connsiteX2" fmla="*/ 2131808 w 2273418"/>
              <a:gd name="connsiteY2" fmla="*/ 465465 h 1241239"/>
              <a:gd name="connsiteX3" fmla="*/ 2273418 w 2273418"/>
              <a:gd name="connsiteY3" fmla="*/ 310310 h 1241239"/>
              <a:gd name="connsiteX4" fmla="*/ 2273418 w 2273418"/>
              <a:gd name="connsiteY4" fmla="*/ 930929 h 1241239"/>
              <a:gd name="connsiteX5" fmla="*/ 2131808 w 2273418"/>
              <a:gd name="connsiteY5" fmla="*/ 775774 h 1241239"/>
              <a:gd name="connsiteX6" fmla="*/ 2131808 w 2273418"/>
              <a:gd name="connsiteY6" fmla="*/ 1241239 h 1241239"/>
              <a:gd name="connsiteX7" fmla="*/ 0 w 2273418"/>
              <a:gd name="connsiteY7" fmla="*/ 1241239 h 1241239"/>
              <a:gd name="connsiteX8" fmla="*/ 0 w 2273418"/>
              <a:gd name="connsiteY8" fmla="*/ 0 h 1241239"/>
              <a:gd name="connsiteX0" fmla="*/ 0 w 2273418"/>
              <a:gd name="connsiteY0" fmla="*/ 0 h 1241239"/>
              <a:gd name="connsiteX1" fmla="*/ 2131808 w 2273418"/>
              <a:gd name="connsiteY1" fmla="*/ 0 h 1241239"/>
              <a:gd name="connsiteX2" fmla="*/ 2131808 w 2273418"/>
              <a:gd name="connsiteY2" fmla="*/ 465465 h 1241239"/>
              <a:gd name="connsiteX3" fmla="*/ 2273418 w 2273418"/>
              <a:gd name="connsiteY3" fmla="*/ 310310 h 1241239"/>
              <a:gd name="connsiteX4" fmla="*/ 2131808 w 2273418"/>
              <a:gd name="connsiteY4" fmla="*/ 775774 h 1241239"/>
              <a:gd name="connsiteX5" fmla="*/ 2131808 w 2273418"/>
              <a:gd name="connsiteY5" fmla="*/ 1241239 h 1241239"/>
              <a:gd name="connsiteX6" fmla="*/ 0 w 2273418"/>
              <a:gd name="connsiteY6" fmla="*/ 1241239 h 1241239"/>
              <a:gd name="connsiteX7" fmla="*/ 0 w 2273418"/>
              <a:gd name="connsiteY7" fmla="*/ 0 h 1241239"/>
              <a:gd name="connsiteX0" fmla="*/ 0 w 2131808"/>
              <a:gd name="connsiteY0" fmla="*/ 0 h 1241239"/>
              <a:gd name="connsiteX1" fmla="*/ 2131808 w 2131808"/>
              <a:gd name="connsiteY1" fmla="*/ 0 h 1241239"/>
              <a:gd name="connsiteX2" fmla="*/ 2131808 w 2131808"/>
              <a:gd name="connsiteY2" fmla="*/ 465465 h 1241239"/>
              <a:gd name="connsiteX3" fmla="*/ 2131808 w 2131808"/>
              <a:gd name="connsiteY3" fmla="*/ 775774 h 1241239"/>
              <a:gd name="connsiteX4" fmla="*/ 2131808 w 2131808"/>
              <a:gd name="connsiteY4" fmla="*/ 1241239 h 1241239"/>
              <a:gd name="connsiteX5" fmla="*/ 0 w 2131808"/>
              <a:gd name="connsiteY5" fmla="*/ 1241239 h 1241239"/>
              <a:gd name="connsiteX6" fmla="*/ 0 w 2131808"/>
              <a:gd name="connsiteY6" fmla="*/ 0 h 124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1808" h="1241239">
                <a:moveTo>
                  <a:pt x="0" y="0"/>
                </a:moveTo>
                <a:lnTo>
                  <a:pt x="2131808" y="0"/>
                </a:lnTo>
                <a:lnTo>
                  <a:pt x="2131808" y="465465"/>
                </a:lnTo>
                <a:lnTo>
                  <a:pt x="2131808" y="775774"/>
                </a:lnTo>
                <a:lnTo>
                  <a:pt x="2131808" y="1241239"/>
                </a:lnTo>
                <a:lnTo>
                  <a:pt x="0" y="1241239"/>
                </a:lnTo>
                <a:lnTo>
                  <a:pt x="0" y="0"/>
                </a:ln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 levels of trait resilience-T1</a:t>
            </a:r>
          </a:p>
        </p:txBody>
      </p:sp>
      <p:sp>
        <p:nvSpPr>
          <p:cNvPr id="15" name="Curved Right Arrow 14"/>
          <p:cNvSpPr/>
          <p:nvPr/>
        </p:nvSpPr>
        <p:spPr>
          <a:xfrm rot="10800000">
            <a:off x="4671064" y="3803334"/>
            <a:ext cx="402336" cy="914400"/>
          </a:xfrm>
          <a:prstGeom prst="curv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flipH="1">
            <a:off x="4673766" y="4871220"/>
            <a:ext cx="401604" cy="914400"/>
          </a:xfrm>
          <a:prstGeom prst="curv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5073400" y="4009712"/>
            <a:ext cx="543739" cy="461665"/>
          </a:xfrm>
          <a:prstGeom prst="rect">
            <a:avLst/>
          </a:prstGeom>
        </p:spPr>
        <p:txBody>
          <a:bodyPr wrap="none">
            <a:spAutoFit/>
          </a:bodyPr>
          <a:lstStyle/>
          <a:p>
            <a:r>
              <a:rPr lang="en-US" sz="2400" b="1" dirty="0"/>
              <a:t>++</a:t>
            </a:r>
          </a:p>
        </p:txBody>
      </p:sp>
      <p:sp>
        <p:nvSpPr>
          <p:cNvPr id="18" name="Rectangle 17"/>
          <p:cNvSpPr/>
          <p:nvPr/>
        </p:nvSpPr>
        <p:spPr>
          <a:xfrm>
            <a:off x="5129511" y="5051326"/>
            <a:ext cx="389850" cy="461665"/>
          </a:xfrm>
          <a:prstGeom prst="rect">
            <a:avLst/>
          </a:prstGeom>
        </p:spPr>
        <p:txBody>
          <a:bodyPr wrap="none">
            <a:spAutoFit/>
          </a:bodyPr>
          <a:lstStyle/>
          <a:p>
            <a:r>
              <a:rPr lang="en-US" sz="2400" b="1" dirty="0"/>
              <a:t>--</a:t>
            </a:r>
          </a:p>
        </p:txBody>
      </p:sp>
      <p:pic>
        <p:nvPicPr>
          <p:cNvPr id="13" name="Picture 2" descr="ÎÏÎ¿ÏÎ­Î»ÎµÏÎ¼Î± ÎµÎ¹ÎºÏÎ½Î±Ï Î³Î¹Î± bounce project">
            <a:extLst>
              <a:ext uri="{FF2B5EF4-FFF2-40B4-BE49-F238E27FC236}">
                <a16:creationId xmlns:a16="http://schemas.microsoft.com/office/drawing/2014/main" id="{6A6632FC-BD0E-4E20-97D9-E32FDC88F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ÎÏÎ¿ÏÎ­Î»ÎµÏÎ¼Î± ÎµÎ¹ÎºÏÎ½Î±Ï Î³Î¹Î± forth">
            <a:extLst>
              <a:ext uri="{FF2B5EF4-FFF2-40B4-BE49-F238E27FC236}">
                <a16:creationId xmlns:a16="http://schemas.microsoft.com/office/drawing/2014/main" id="{9952E13B-95DB-4C8A-8397-8CB41F384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155037"/>
      </p:ext>
    </p:extLst>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222FF-F822-4B2A-A88D-1EA0437BCBEC}"/>
              </a:ext>
            </a:extLst>
          </p:cNvPr>
          <p:cNvSpPr>
            <a:spLocks noGrp="1"/>
          </p:cNvSpPr>
          <p:nvPr>
            <p:ph type="title"/>
          </p:nvPr>
        </p:nvSpPr>
        <p:spPr>
          <a:xfrm>
            <a:off x="424543" y="658567"/>
            <a:ext cx="11029616" cy="1013800"/>
          </a:xfrm>
        </p:spPr>
        <p:txBody>
          <a:bodyPr/>
          <a:lstStyle/>
          <a:p>
            <a:r>
              <a:rPr lang="en-US" sz="2400" b="1" dirty="0"/>
              <a:t>Resilience as </a:t>
            </a:r>
            <a:r>
              <a:rPr lang="en-US" sz="2400" b="1" dirty="0">
                <a:solidFill>
                  <a:srgbClr val="FFC000"/>
                </a:solidFill>
              </a:rPr>
              <a:t>process</a:t>
            </a:r>
            <a:r>
              <a:rPr lang="en-US" sz="2400" b="1" dirty="0"/>
              <a:t>…</a:t>
            </a:r>
            <a:endParaRPr lang="el-GR" sz="2400" b="1" dirty="0"/>
          </a:p>
        </p:txBody>
      </p:sp>
      <p:sp>
        <p:nvSpPr>
          <p:cNvPr id="3" name="Θέση περιεχομένου 2">
            <a:extLst>
              <a:ext uri="{FF2B5EF4-FFF2-40B4-BE49-F238E27FC236}">
                <a16:creationId xmlns:a16="http://schemas.microsoft.com/office/drawing/2014/main" id="{FD7125EC-2613-460A-B4B9-911BD5E65682}"/>
              </a:ext>
            </a:extLst>
          </p:cNvPr>
          <p:cNvSpPr>
            <a:spLocks noGrp="1"/>
          </p:cNvSpPr>
          <p:nvPr>
            <p:ph idx="1"/>
          </p:nvPr>
        </p:nvSpPr>
        <p:spPr>
          <a:xfrm>
            <a:off x="5577137" y="1881690"/>
            <a:ext cx="6307949" cy="1575057"/>
          </a:xfrm>
        </p:spPr>
        <p:txBody>
          <a:bodyPr>
            <a:noAutofit/>
          </a:bodyPr>
          <a:lstStyle/>
          <a:p>
            <a:pPr marL="0" lvl="0" indent="0">
              <a:spcBef>
                <a:spcPts val="0"/>
              </a:spcBef>
              <a:buNone/>
            </a:pPr>
            <a:r>
              <a:rPr lang="en-US" sz="2000" dirty="0"/>
              <a:t>may be </a:t>
            </a:r>
            <a:r>
              <a:rPr lang="en-US" sz="2000" b="1" dirty="0"/>
              <a:t>inferred </a:t>
            </a:r>
            <a:r>
              <a:rPr lang="en-US" sz="2000" dirty="0"/>
              <a:t>from</a:t>
            </a:r>
            <a:r>
              <a:rPr lang="en-US" dirty="0"/>
              <a:t> </a:t>
            </a:r>
            <a:r>
              <a:rPr lang="en-US" sz="2000" dirty="0"/>
              <a:t>the observation of positive adaptation to illness and better outcomes, despite any negative event (e.g., initial diagnosis, subsequent treatment side-effects, negative test results)</a:t>
            </a:r>
            <a:endParaRPr lang="el-GR" sz="2000" dirty="0"/>
          </a:p>
        </p:txBody>
      </p:sp>
      <p:sp>
        <p:nvSpPr>
          <p:cNvPr id="4" name="Right Arrow Callout 3"/>
          <p:cNvSpPr/>
          <p:nvPr/>
        </p:nvSpPr>
        <p:spPr>
          <a:xfrm rot="5400000">
            <a:off x="2868712" y="3028081"/>
            <a:ext cx="1575061" cy="1602993"/>
          </a:xfrm>
          <a:prstGeom prst="rightArrowCallout">
            <a:avLst>
              <a:gd name="adj1" fmla="val 15178"/>
              <a:gd name="adj2" fmla="val 25000"/>
              <a:gd name="adj3" fmla="val 25000"/>
              <a:gd name="adj4" fmla="val 8281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Negative event (stressor)</a:t>
            </a:r>
          </a:p>
        </p:txBody>
      </p:sp>
      <p:cxnSp>
        <p:nvCxnSpPr>
          <p:cNvPr id="7" name="Straight Connector 6"/>
          <p:cNvCxnSpPr/>
          <p:nvPr/>
        </p:nvCxnSpPr>
        <p:spPr>
          <a:xfrm>
            <a:off x="1952539" y="4786040"/>
            <a:ext cx="1804416" cy="0"/>
          </a:xfrm>
          <a:prstGeom prst="line">
            <a:avLst/>
          </a:prstGeom>
          <a:ln w="34925">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6955" y="4786040"/>
            <a:ext cx="1804416" cy="0"/>
          </a:xfrm>
          <a:prstGeom prst="line">
            <a:avLst/>
          </a:prstGeom>
          <a:ln w="34925">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61371" y="4786040"/>
            <a:ext cx="1804416" cy="0"/>
          </a:xfrm>
          <a:prstGeom prst="line">
            <a:avLst/>
          </a:prstGeom>
          <a:ln w="34925">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52539" y="4960962"/>
            <a:ext cx="1804416" cy="0"/>
          </a:xfrm>
          <a:prstGeom prst="line">
            <a:avLst/>
          </a:prstGeom>
          <a:ln w="34925">
            <a:solidFill>
              <a:schemeClr val="accent5">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56955" y="4938749"/>
            <a:ext cx="1804416" cy="673083"/>
          </a:xfrm>
          <a:prstGeom prst="line">
            <a:avLst/>
          </a:prstGeom>
          <a:ln w="34925">
            <a:solidFill>
              <a:schemeClr val="accent5">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61371" y="5536073"/>
            <a:ext cx="1804416" cy="0"/>
          </a:xfrm>
          <a:prstGeom prst="line">
            <a:avLst/>
          </a:prstGeom>
          <a:ln w="34925">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52539" y="4869935"/>
            <a:ext cx="1804416" cy="0"/>
          </a:xfrm>
          <a:prstGeom prst="line">
            <a:avLst/>
          </a:prstGeom>
          <a:ln w="34925">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64838" y="4869936"/>
            <a:ext cx="1804416" cy="673083"/>
          </a:xfrm>
          <a:prstGeom prst="line">
            <a:avLst/>
          </a:prstGeom>
          <a:ln w="34925">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577137" y="4922448"/>
            <a:ext cx="1788650" cy="673084"/>
          </a:xfrm>
          <a:prstGeom prst="line">
            <a:avLst/>
          </a:prstGeom>
          <a:ln w="34925">
            <a:solidFill>
              <a:schemeClr val="accent5">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52539" y="5726716"/>
            <a:ext cx="1804416" cy="0"/>
          </a:xfrm>
          <a:prstGeom prst="line">
            <a:avLst/>
          </a:prstGeom>
          <a:ln w="34925">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56955" y="5726716"/>
            <a:ext cx="1804416" cy="0"/>
          </a:xfrm>
          <a:prstGeom prst="line">
            <a:avLst/>
          </a:prstGeom>
          <a:ln w="34925">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61371" y="5726716"/>
            <a:ext cx="1804416" cy="0"/>
          </a:xfrm>
          <a:prstGeom prst="line">
            <a:avLst/>
          </a:prstGeom>
          <a:ln w="34925">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Right Arrow Callout 27"/>
          <p:cNvSpPr/>
          <p:nvPr/>
        </p:nvSpPr>
        <p:spPr>
          <a:xfrm>
            <a:off x="777511" y="3042045"/>
            <a:ext cx="386335" cy="3386022"/>
          </a:xfrm>
          <a:custGeom>
            <a:avLst/>
            <a:gdLst>
              <a:gd name="connsiteX0" fmla="*/ 0 w 1250836"/>
              <a:gd name="connsiteY0" fmla="*/ 0 h 3386022"/>
              <a:gd name="connsiteX1" fmla="*/ 938127 w 1250836"/>
              <a:gd name="connsiteY1" fmla="*/ 0 h 3386022"/>
              <a:gd name="connsiteX2" fmla="*/ 938127 w 1250836"/>
              <a:gd name="connsiteY2" fmla="*/ 1598085 h 3386022"/>
              <a:gd name="connsiteX3" fmla="*/ 938127 w 1250836"/>
              <a:gd name="connsiteY3" fmla="*/ 1598085 h 3386022"/>
              <a:gd name="connsiteX4" fmla="*/ 938127 w 1250836"/>
              <a:gd name="connsiteY4" fmla="*/ 1380302 h 3386022"/>
              <a:gd name="connsiteX5" fmla="*/ 1250836 w 1250836"/>
              <a:gd name="connsiteY5" fmla="*/ 1693011 h 3386022"/>
              <a:gd name="connsiteX6" fmla="*/ 938127 w 1250836"/>
              <a:gd name="connsiteY6" fmla="*/ 2005720 h 3386022"/>
              <a:gd name="connsiteX7" fmla="*/ 938127 w 1250836"/>
              <a:gd name="connsiteY7" fmla="*/ 1787937 h 3386022"/>
              <a:gd name="connsiteX8" fmla="*/ 938127 w 1250836"/>
              <a:gd name="connsiteY8" fmla="*/ 1787937 h 3386022"/>
              <a:gd name="connsiteX9" fmla="*/ 938127 w 1250836"/>
              <a:gd name="connsiteY9" fmla="*/ 3386022 h 3386022"/>
              <a:gd name="connsiteX10" fmla="*/ 0 w 1250836"/>
              <a:gd name="connsiteY10" fmla="*/ 3386022 h 3386022"/>
              <a:gd name="connsiteX11" fmla="*/ 0 w 1250836"/>
              <a:gd name="connsiteY11" fmla="*/ 0 h 3386022"/>
              <a:gd name="connsiteX0" fmla="*/ 0 w 938127"/>
              <a:gd name="connsiteY0" fmla="*/ 0 h 3386022"/>
              <a:gd name="connsiteX1" fmla="*/ 938127 w 938127"/>
              <a:gd name="connsiteY1" fmla="*/ 0 h 3386022"/>
              <a:gd name="connsiteX2" fmla="*/ 938127 w 938127"/>
              <a:gd name="connsiteY2" fmla="*/ 1598085 h 3386022"/>
              <a:gd name="connsiteX3" fmla="*/ 938127 w 938127"/>
              <a:gd name="connsiteY3" fmla="*/ 1598085 h 3386022"/>
              <a:gd name="connsiteX4" fmla="*/ 938127 w 938127"/>
              <a:gd name="connsiteY4" fmla="*/ 1380302 h 3386022"/>
              <a:gd name="connsiteX5" fmla="*/ 938127 w 938127"/>
              <a:gd name="connsiteY5" fmla="*/ 2005720 h 3386022"/>
              <a:gd name="connsiteX6" fmla="*/ 938127 w 938127"/>
              <a:gd name="connsiteY6" fmla="*/ 1787937 h 3386022"/>
              <a:gd name="connsiteX7" fmla="*/ 938127 w 938127"/>
              <a:gd name="connsiteY7" fmla="*/ 1787937 h 3386022"/>
              <a:gd name="connsiteX8" fmla="*/ 938127 w 938127"/>
              <a:gd name="connsiteY8" fmla="*/ 3386022 h 3386022"/>
              <a:gd name="connsiteX9" fmla="*/ 0 w 938127"/>
              <a:gd name="connsiteY9" fmla="*/ 3386022 h 3386022"/>
              <a:gd name="connsiteX10" fmla="*/ 0 w 938127"/>
              <a:gd name="connsiteY10" fmla="*/ 0 h 338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27" h="3386022">
                <a:moveTo>
                  <a:pt x="0" y="0"/>
                </a:moveTo>
                <a:lnTo>
                  <a:pt x="938127" y="0"/>
                </a:lnTo>
                <a:lnTo>
                  <a:pt x="938127" y="1598085"/>
                </a:lnTo>
                <a:lnTo>
                  <a:pt x="938127" y="1598085"/>
                </a:lnTo>
                <a:lnTo>
                  <a:pt x="938127" y="1380302"/>
                </a:lnTo>
                <a:lnTo>
                  <a:pt x="938127" y="2005720"/>
                </a:lnTo>
                <a:lnTo>
                  <a:pt x="938127" y="1787937"/>
                </a:lnTo>
                <a:lnTo>
                  <a:pt x="938127" y="1787937"/>
                </a:lnTo>
                <a:lnTo>
                  <a:pt x="938127" y="3386022"/>
                </a:lnTo>
                <a:lnTo>
                  <a:pt x="0" y="3386022"/>
                </a:lnTo>
                <a:lnTo>
                  <a:pt x="0"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tx1"/>
                </a:solidFill>
              </a:rPr>
              <a:t>Mental health, </a:t>
            </a:r>
            <a:r>
              <a:rPr lang="en-US" b="1" dirty="0" err="1">
                <a:solidFill>
                  <a:schemeClr val="tx1"/>
                </a:solidFill>
              </a:rPr>
              <a:t>QoL</a:t>
            </a:r>
            <a:r>
              <a:rPr lang="en-US" b="1" dirty="0">
                <a:solidFill>
                  <a:schemeClr val="tx1"/>
                </a:solidFill>
              </a:rPr>
              <a:t>, </a:t>
            </a:r>
            <a:r>
              <a:rPr lang="en-US" b="1" dirty="0" err="1">
                <a:solidFill>
                  <a:schemeClr val="tx1"/>
                </a:solidFill>
              </a:rPr>
              <a:t>etc</a:t>
            </a:r>
            <a:endParaRPr lang="en-US" b="1" dirty="0">
              <a:solidFill>
                <a:schemeClr val="tx1"/>
              </a:solidFill>
            </a:endParaRPr>
          </a:p>
        </p:txBody>
      </p:sp>
      <p:sp>
        <p:nvSpPr>
          <p:cNvPr id="29" name="Right Arrow Callout 27"/>
          <p:cNvSpPr/>
          <p:nvPr/>
        </p:nvSpPr>
        <p:spPr>
          <a:xfrm rot="5400000">
            <a:off x="4507302" y="3387017"/>
            <a:ext cx="386335" cy="5695763"/>
          </a:xfrm>
          <a:custGeom>
            <a:avLst/>
            <a:gdLst>
              <a:gd name="connsiteX0" fmla="*/ 0 w 1250836"/>
              <a:gd name="connsiteY0" fmla="*/ 0 h 3386022"/>
              <a:gd name="connsiteX1" fmla="*/ 938127 w 1250836"/>
              <a:gd name="connsiteY1" fmla="*/ 0 h 3386022"/>
              <a:gd name="connsiteX2" fmla="*/ 938127 w 1250836"/>
              <a:gd name="connsiteY2" fmla="*/ 1598085 h 3386022"/>
              <a:gd name="connsiteX3" fmla="*/ 938127 w 1250836"/>
              <a:gd name="connsiteY3" fmla="*/ 1598085 h 3386022"/>
              <a:gd name="connsiteX4" fmla="*/ 938127 w 1250836"/>
              <a:gd name="connsiteY4" fmla="*/ 1380302 h 3386022"/>
              <a:gd name="connsiteX5" fmla="*/ 1250836 w 1250836"/>
              <a:gd name="connsiteY5" fmla="*/ 1693011 h 3386022"/>
              <a:gd name="connsiteX6" fmla="*/ 938127 w 1250836"/>
              <a:gd name="connsiteY6" fmla="*/ 2005720 h 3386022"/>
              <a:gd name="connsiteX7" fmla="*/ 938127 w 1250836"/>
              <a:gd name="connsiteY7" fmla="*/ 1787937 h 3386022"/>
              <a:gd name="connsiteX8" fmla="*/ 938127 w 1250836"/>
              <a:gd name="connsiteY8" fmla="*/ 1787937 h 3386022"/>
              <a:gd name="connsiteX9" fmla="*/ 938127 w 1250836"/>
              <a:gd name="connsiteY9" fmla="*/ 3386022 h 3386022"/>
              <a:gd name="connsiteX10" fmla="*/ 0 w 1250836"/>
              <a:gd name="connsiteY10" fmla="*/ 3386022 h 3386022"/>
              <a:gd name="connsiteX11" fmla="*/ 0 w 1250836"/>
              <a:gd name="connsiteY11" fmla="*/ 0 h 3386022"/>
              <a:gd name="connsiteX0" fmla="*/ 0 w 938127"/>
              <a:gd name="connsiteY0" fmla="*/ 0 h 3386022"/>
              <a:gd name="connsiteX1" fmla="*/ 938127 w 938127"/>
              <a:gd name="connsiteY1" fmla="*/ 0 h 3386022"/>
              <a:gd name="connsiteX2" fmla="*/ 938127 w 938127"/>
              <a:gd name="connsiteY2" fmla="*/ 1598085 h 3386022"/>
              <a:gd name="connsiteX3" fmla="*/ 938127 w 938127"/>
              <a:gd name="connsiteY3" fmla="*/ 1598085 h 3386022"/>
              <a:gd name="connsiteX4" fmla="*/ 938127 w 938127"/>
              <a:gd name="connsiteY4" fmla="*/ 1380302 h 3386022"/>
              <a:gd name="connsiteX5" fmla="*/ 938127 w 938127"/>
              <a:gd name="connsiteY5" fmla="*/ 2005720 h 3386022"/>
              <a:gd name="connsiteX6" fmla="*/ 938127 w 938127"/>
              <a:gd name="connsiteY6" fmla="*/ 1787937 h 3386022"/>
              <a:gd name="connsiteX7" fmla="*/ 938127 w 938127"/>
              <a:gd name="connsiteY7" fmla="*/ 1787937 h 3386022"/>
              <a:gd name="connsiteX8" fmla="*/ 938127 w 938127"/>
              <a:gd name="connsiteY8" fmla="*/ 3386022 h 3386022"/>
              <a:gd name="connsiteX9" fmla="*/ 0 w 938127"/>
              <a:gd name="connsiteY9" fmla="*/ 3386022 h 3386022"/>
              <a:gd name="connsiteX10" fmla="*/ 0 w 938127"/>
              <a:gd name="connsiteY10" fmla="*/ 0 h 338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8127" h="3386022">
                <a:moveTo>
                  <a:pt x="0" y="0"/>
                </a:moveTo>
                <a:lnTo>
                  <a:pt x="938127" y="0"/>
                </a:lnTo>
                <a:lnTo>
                  <a:pt x="938127" y="1598085"/>
                </a:lnTo>
                <a:lnTo>
                  <a:pt x="938127" y="1598085"/>
                </a:lnTo>
                <a:lnTo>
                  <a:pt x="938127" y="1380302"/>
                </a:lnTo>
                <a:lnTo>
                  <a:pt x="938127" y="2005720"/>
                </a:lnTo>
                <a:lnTo>
                  <a:pt x="938127" y="1787937"/>
                </a:lnTo>
                <a:lnTo>
                  <a:pt x="938127" y="1787937"/>
                </a:lnTo>
                <a:lnTo>
                  <a:pt x="938127" y="3386022"/>
                </a:lnTo>
                <a:lnTo>
                  <a:pt x="0" y="3386022"/>
                </a:lnTo>
                <a:lnTo>
                  <a:pt x="0"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b="1" dirty="0">
                <a:solidFill>
                  <a:schemeClr val="tx1"/>
                </a:solidFill>
              </a:rPr>
              <a:t>T1                       T2                        T3                       </a:t>
            </a:r>
            <a:r>
              <a:rPr lang="en-US" b="1" dirty="0" err="1">
                <a:solidFill>
                  <a:schemeClr val="tx1"/>
                </a:solidFill>
              </a:rPr>
              <a:t>Tn</a:t>
            </a:r>
            <a:endParaRPr lang="en-US" b="1" dirty="0">
              <a:solidFill>
                <a:schemeClr val="tx1"/>
              </a:solidFill>
            </a:endParaRPr>
          </a:p>
        </p:txBody>
      </p:sp>
      <p:sp>
        <p:nvSpPr>
          <p:cNvPr id="19" name="Right Arrow Callout 18"/>
          <p:cNvSpPr/>
          <p:nvPr/>
        </p:nvSpPr>
        <p:spPr>
          <a:xfrm rot="5400000">
            <a:off x="1408912" y="2437421"/>
            <a:ext cx="1146837" cy="1381707"/>
          </a:xfrm>
          <a:prstGeom prst="rightArrowCallout">
            <a:avLst>
              <a:gd name="adj1" fmla="val 0"/>
              <a:gd name="adj2" fmla="val 21142"/>
              <a:gd name="adj3" fmla="val 25000"/>
              <a:gd name="adj4" fmla="val 75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t>Diagnosis</a:t>
            </a:r>
          </a:p>
        </p:txBody>
      </p:sp>
      <p:pic>
        <p:nvPicPr>
          <p:cNvPr id="20" name="Picture 2" descr="ÎÏÎ¿ÏÎ­Î»ÎµÏÎ¼Î± ÎµÎ¹ÎºÏÎ½Î±Ï Î³Î¹Î± bounce project">
            <a:extLst>
              <a:ext uri="{FF2B5EF4-FFF2-40B4-BE49-F238E27FC236}">
                <a16:creationId xmlns:a16="http://schemas.microsoft.com/office/drawing/2014/main" id="{6ACA93A7-D14B-41AC-8332-4408D7E03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ÎÏÎ¿ÏÎ­Î»ÎµÏÎ¼Î± ÎµÎ¹ÎºÏÎ½Î±Ï Î³Î¹Î± forth">
            <a:extLst>
              <a:ext uri="{FF2B5EF4-FFF2-40B4-BE49-F238E27FC236}">
                <a16:creationId xmlns:a16="http://schemas.microsoft.com/office/drawing/2014/main" id="{24D5CD67-B198-42E8-9E24-75B8579D2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766098"/>
      </p:ext>
    </p:extLst>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66FE07-EC9D-4017-95E9-B413988C25CB}"/>
              </a:ext>
            </a:extLst>
          </p:cNvPr>
          <p:cNvSpPr>
            <a:spLocks noGrp="1"/>
          </p:cNvSpPr>
          <p:nvPr>
            <p:ph type="title"/>
          </p:nvPr>
        </p:nvSpPr>
        <p:spPr>
          <a:xfrm>
            <a:off x="581192" y="702156"/>
            <a:ext cx="11029616" cy="703734"/>
          </a:xfrm>
        </p:spPr>
        <p:txBody>
          <a:bodyPr>
            <a:normAutofit/>
          </a:bodyPr>
          <a:lstStyle/>
          <a:p>
            <a:r>
              <a:rPr lang="en-US" sz="2000" b="1" dirty="0">
                <a:solidFill>
                  <a:srgbClr val="FFC000"/>
                </a:solidFill>
              </a:rPr>
              <a:t>The full model accounting for the main outcomes</a:t>
            </a:r>
            <a:endParaRPr lang="el-GR" sz="2000" b="1" dirty="0">
              <a:solidFill>
                <a:srgbClr val="FFC000"/>
              </a:solidFill>
            </a:endParaRPr>
          </a:p>
        </p:txBody>
      </p:sp>
      <p:sp>
        <p:nvSpPr>
          <p:cNvPr id="5" name="TextBox 4">
            <a:extLst>
              <a:ext uri="{FF2B5EF4-FFF2-40B4-BE49-F238E27FC236}">
                <a16:creationId xmlns:a16="http://schemas.microsoft.com/office/drawing/2014/main" id="{790C50E7-7720-4E42-8DCF-C50ED7111DC7}"/>
              </a:ext>
            </a:extLst>
          </p:cNvPr>
          <p:cNvSpPr txBox="1"/>
          <p:nvPr/>
        </p:nvSpPr>
        <p:spPr>
          <a:xfrm>
            <a:off x="8629648" y="1893146"/>
            <a:ext cx="3188209" cy="5016758"/>
          </a:xfrm>
          <a:prstGeom prst="rect">
            <a:avLst/>
          </a:prstGeom>
          <a:noFill/>
        </p:spPr>
        <p:txBody>
          <a:bodyPr wrap="square" rtlCol="0">
            <a:spAutoFit/>
          </a:bodyPr>
          <a:lstStyle/>
          <a:p>
            <a:r>
              <a:rPr lang="en-US" sz="1600" b="1" dirty="0"/>
              <a:t>Aim: to identify those variables or interactions that can more accurately account for final and intermediate important outcomes. </a:t>
            </a:r>
            <a:endParaRPr lang="el-GR" sz="1600" b="1" dirty="0"/>
          </a:p>
          <a:p>
            <a:r>
              <a:rPr lang="en-US" sz="1600" dirty="0"/>
              <a:t> </a:t>
            </a:r>
          </a:p>
          <a:p>
            <a:endParaRPr lang="el-GR" sz="1600" dirty="0"/>
          </a:p>
          <a:p>
            <a:r>
              <a:rPr lang="en-US" sz="1600" b="1" dirty="0"/>
              <a:t>Outcomes may be predicted by </a:t>
            </a:r>
          </a:p>
          <a:p>
            <a:pPr marL="228600" indent="-228600">
              <a:buFont typeface="+mj-lt"/>
              <a:buAutoNum type="arabicPeriod"/>
            </a:pPr>
            <a:r>
              <a:rPr lang="en-US" sz="1600" dirty="0"/>
              <a:t>the variables (or their interactions) assessed at the </a:t>
            </a:r>
            <a:r>
              <a:rPr lang="en-US" sz="1600" b="1" dirty="0"/>
              <a:t>immediately previous</a:t>
            </a:r>
            <a:r>
              <a:rPr lang="en-US" sz="1600" dirty="0"/>
              <a:t> time-point, </a:t>
            </a:r>
          </a:p>
          <a:p>
            <a:pPr marL="228600" indent="-228600">
              <a:buFont typeface="+mj-lt"/>
              <a:buAutoNum type="arabicPeriod"/>
            </a:pPr>
            <a:r>
              <a:rPr lang="en-US" sz="1600" dirty="0"/>
              <a:t>the factors (or their interactions) assessed at </a:t>
            </a:r>
            <a:r>
              <a:rPr lang="en-US" sz="1600" b="1" dirty="0"/>
              <a:t>all previous</a:t>
            </a:r>
            <a:r>
              <a:rPr lang="en-US" sz="1600" dirty="0"/>
              <a:t> time-points and baseline, </a:t>
            </a:r>
          </a:p>
          <a:p>
            <a:pPr marL="228600" indent="-228600">
              <a:buFont typeface="+mj-lt"/>
              <a:buAutoNum type="arabicPeriod"/>
            </a:pPr>
            <a:r>
              <a:rPr lang="en-US" sz="1600" dirty="0"/>
              <a:t>the interactions between variables assessed </a:t>
            </a:r>
            <a:r>
              <a:rPr lang="en-US" sz="1600" b="1" dirty="0"/>
              <a:t>at different time-points.</a:t>
            </a:r>
            <a:r>
              <a:rPr lang="en-US" sz="1600" dirty="0"/>
              <a:t> </a:t>
            </a:r>
            <a:endParaRPr lang="el-GR" sz="1600" dirty="0"/>
          </a:p>
        </p:txBody>
      </p:sp>
      <p:grpSp>
        <p:nvGrpSpPr>
          <p:cNvPr id="3" name="Group 4"/>
          <p:cNvGrpSpPr>
            <a:grpSpLocks noChangeAspect="1"/>
          </p:cNvGrpSpPr>
          <p:nvPr/>
        </p:nvGrpSpPr>
        <p:grpSpPr bwMode="auto">
          <a:xfrm>
            <a:off x="325438" y="1893888"/>
            <a:ext cx="8372475" cy="4911725"/>
            <a:chOff x="205" y="1193"/>
            <a:chExt cx="5274" cy="3094"/>
          </a:xfrm>
        </p:grpSpPr>
        <p:sp>
          <p:nvSpPr>
            <p:cNvPr id="6" name="AutoShape 3"/>
            <p:cNvSpPr>
              <a:spLocks noChangeAspect="1" noChangeArrowheads="1" noTextEdit="1"/>
            </p:cNvSpPr>
            <p:nvPr/>
          </p:nvSpPr>
          <p:spPr bwMode="auto">
            <a:xfrm>
              <a:off x="205" y="1193"/>
              <a:ext cx="5274" cy="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 y="1193"/>
              <a:ext cx="5277" cy="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p:cNvSpPr/>
          <p:nvPr/>
        </p:nvSpPr>
        <p:spPr>
          <a:xfrm>
            <a:off x="374143" y="5590059"/>
            <a:ext cx="1360170" cy="1131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ÎÏÎ¿ÏÎ­Î»ÎµÏÎ¼Î± ÎµÎ¹ÎºÏÎ½Î±Ï Î³Î¹Î± bounce project">
            <a:extLst>
              <a:ext uri="{FF2B5EF4-FFF2-40B4-BE49-F238E27FC236}">
                <a16:creationId xmlns:a16="http://schemas.microsoft.com/office/drawing/2014/main" id="{C16576B0-64A6-45FD-B7EA-975B7612C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ÎÏÎ¿ÏÎ­Î»ÎµÏÎ¼Î± ÎµÎ¹ÎºÏÎ½Î±Ï Î³Î¹Î± forth">
            <a:extLst>
              <a:ext uri="{FF2B5EF4-FFF2-40B4-BE49-F238E27FC236}">
                <a16:creationId xmlns:a16="http://schemas.microsoft.com/office/drawing/2014/main" id="{7F2C2965-7A82-4A03-B759-7831F82DAA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24553"/>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FBD2CE-05B5-4469-BCB6-84D282572DC2}"/>
              </a:ext>
            </a:extLst>
          </p:cNvPr>
          <p:cNvSpPr>
            <a:spLocks noGrp="1"/>
          </p:cNvSpPr>
          <p:nvPr>
            <p:ph type="title"/>
          </p:nvPr>
        </p:nvSpPr>
        <p:spPr/>
        <p:txBody>
          <a:bodyPr/>
          <a:lstStyle/>
          <a:p>
            <a:r>
              <a:rPr lang="en-US" dirty="0"/>
              <a:t>Overview</a:t>
            </a:r>
            <a:endParaRPr lang="el-GR" dirty="0"/>
          </a:p>
        </p:txBody>
      </p:sp>
      <p:sp>
        <p:nvSpPr>
          <p:cNvPr id="3" name="Θέση περιεχομένου 2">
            <a:extLst>
              <a:ext uri="{FF2B5EF4-FFF2-40B4-BE49-F238E27FC236}">
                <a16:creationId xmlns:a16="http://schemas.microsoft.com/office/drawing/2014/main" id="{4E389FAD-DEF8-488C-B20B-0A1B9324128D}"/>
              </a:ext>
            </a:extLst>
          </p:cNvPr>
          <p:cNvSpPr>
            <a:spLocks noGrp="1"/>
          </p:cNvSpPr>
          <p:nvPr>
            <p:ph idx="1"/>
          </p:nvPr>
        </p:nvSpPr>
        <p:spPr/>
        <p:txBody>
          <a:bodyPr/>
          <a:lstStyle/>
          <a:p>
            <a:r>
              <a:rPr lang="en-US" dirty="0"/>
              <a:t>Self-regulation</a:t>
            </a:r>
          </a:p>
          <a:p>
            <a:r>
              <a:rPr lang="en-US" dirty="0"/>
              <a:t>Self-regulation and adaptation to illness</a:t>
            </a:r>
          </a:p>
          <a:p>
            <a:pPr lvl="1"/>
            <a:r>
              <a:rPr lang="en-US" dirty="0"/>
              <a:t> the Common Sense Model (CSM) of Self-regulation</a:t>
            </a:r>
          </a:p>
          <a:p>
            <a:r>
              <a:rPr lang="en-US" dirty="0"/>
              <a:t>CSM as the backbone of the BOUNCE theoretical framework</a:t>
            </a:r>
          </a:p>
          <a:p>
            <a:r>
              <a:rPr lang="en-US" dirty="0"/>
              <a:t>The “ontology” of the variables included in BOUNCE and their inter-relations</a:t>
            </a:r>
          </a:p>
          <a:p>
            <a:r>
              <a:rPr lang="en-US" dirty="0"/>
              <a:t>Implications</a:t>
            </a:r>
          </a:p>
          <a:p>
            <a:endParaRPr lang="el-GR" dirty="0"/>
          </a:p>
        </p:txBody>
      </p:sp>
      <p:pic>
        <p:nvPicPr>
          <p:cNvPr id="1026" name="Picture 2" descr="ÎÏÎ¿ÏÎ­Î»ÎµÏÎ¼Î± ÎµÎ¹ÎºÏÎ½Î±Ï Î³Î¹Î± bounce project">
            <a:extLst>
              <a:ext uri="{FF2B5EF4-FFF2-40B4-BE49-F238E27FC236}">
                <a16:creationId xmlns:a16="http://schemas.microsoft.com/office/drawing/2014/main" id="{25696AF8-D146-4B1B-851D-1E59AF798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ÎÏÎ¿ÏÎ­Î»ÎµÏÎ¼Î± ÎµÎ¹ÎºÏÎ½Î±Ï Î³Î¹Î± forth">
            <a:extLst>
              <a:ext uri="{FF2B5EF4-FFF2-40B4-BE49-F238E27FC236}">
                <a16:creationId xmlns:a16="http://schemas.microsoft.com/office/drawing/2014/main" id="{3A4DC22B-760B-4921-A3DE-78D80350F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331350"/>
      </p:ext>
    </p:extLst>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FA8C3CC-6B81-496F-85D7-E5183BC7AAFB}"/>
              </a:ext>
            </a:extLst>
          </p:cNvPr>
          <p:cNvSpPr>
            <a:spLocks noGrp="1"/>
          </p:cNvSpPr>
          <p:nvPr>
            <p:ph idx="1"/>
          </p:nvPr>
        </p:nvSpPr>
        <p:spPr>
          <a:xfrm>
            <a:off x="1103312" y="1436914"/>
            <a:ext cx="8946541" cy="4811485"/>
          </a:xfrm>
        </p:spPr>
        <p:txBody>
          <a:bodyPr>
            <a:normAutofit/>
          </a:bodyPr>
          <a:lstStyle/>
          <a:p>
            <a:pPr marL="0" indent="0">
              <a:buNone/>
            </a:pPr>
            <a:r>
              <a:rPr lang="en-US" b="1" dirty="0"/>
              <a:t>Further thoughts on the basic model</a:t>
            </a:r>
          </a:p>
          <a:p>
            <a:endParaRPr lang="en-US" dirty="0"/>
          </a:p>
          <a:p>
            <a:r>
              <a:rPr lang="en-US" dirty="0"/>
              <a:t>The process of adaptation to cancer is probably characterized by a </a:t>
            </a:r>
            <a:r>
              <a:rPr lang="en-US" b="1" i="1" dirty="0">
                <a:solidFill>
                  <a:srgbClr val="FFC000"/>
                </a:solidFill>
              </a:rPr>
              <a:t>choreography of dynamic changes </a:t>
            </a:r>
            <a:r>
              <a:rPr lang="en-US" dirty="0"/>
              <a:t>in several of its aspects. </a:t>
            </a:r>
          </a:p>
          <a:p>
            <a:r>
              <a:rPr lang="en-US" dirty="0"/>
              <a:t>It is possible for the changes in the basic self-regulatory variables (illness representations, coping behaviors, reappraisals etc.) to be associated with corresponding changes in the ways that facilitating factors (e.g., self-efficacy) change over time, and for both of these patterns of change to be associated with variations in health outcomes. </a:t>
            </a:r>
          </a:p>
          <a:p>
            <a:r>
              <a:rPr lang="en-US" dirty="0"/>
              <a:t>Hence, the examination of the potential impact of the dynamic changes in different variables (or a set of the most important of them) on corresponding changes in health outcomes is warranted.</a:t>
            </a:r>
            <a:endParaRPr lang="el-GR" dirty="0"/>
          </a:p>
        </p:txBody>
      </p:sp>
      <p:pic>
        <p:nvPicPr>
          <p:cNvPr id="4" name="Picture 2" descr="ÎÏÎ¿ÏÎ­Î»ÎµÏÎ¼Î± ÎµÎ¹ÎºÏÎ½Î±Ï Î³Î¹Î± bounce project">
            <a:extLst>
              <a:ext uri="{FF2B5EF4-FFF2-40B4-BE49-F238E27FC236}">
                <a16:creationId xmlns:a16="http://schemas.microsoft.com/office/drawing/2014/main" id="{203FC9F7-741D-4728-BA3E-EE757CA92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ÎÏÎ¿ÏÎ­Î»ÎµÏÎ¼Î± ÎµÎ¹ÎºÏÎ½Î±Ï Î³Î¹Î± forth">
            <a:extLst>
              <a:ext uri="{FF2B5EF4-FFF2-40B4-BE49-F238E27FC236}">
                <a16:creationId xmlns:a16="http://schemas.microsoft.com/office/drawing/2014/main" id="{DB0DCAA0-48B1-4E17-B892-911EC9FA2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19621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427AC5-C5B9-4EC7-8087-77802EEBEF18}"/>
              </a:ext>
            </a:extLst>
          </p:cNvPr>
          <p:cNvSpPr>
            <a:spLocks noGrp="1"/>
          </p:cNvSpPr>
          <p:nvPr>
            <p:ph type="title"/>
          </p:nvPr>
        </p:nvSpPr>
        <p:spPr>
          <a:xfrm>
            <a:off x="581192" y="818046"/>
            <a:ext cx="9404723" cy="769576"/>
          </a:xfrm>
        </p:spPr>
        <p:txBody>
          <a:bodyPr/>
          <a:lstStyle/>
          <a:p>
            <a:r>
              <a:rPr lang="en-US" sz="2800" dirty="0"/>
              <a:t>additional simple(r) pathways to be examined</a:t>
            </a:r>
            <a:endParaRPr lang="el-GR" sz="2800" dirty="0"/>
          </a:p>
        </p:txBody>
      </p:sp>
      <p:graphicFrame>
        <p:nvGraphicFramePr>
          <p:cNvPr id="4" name="Διάγραμμα 3">
            <a:extLst>
              <a:ext uri="{FF2B5EF4-FFF2-40B4-BE49-F238E27FC236}">
                <a16:creationId xmlns:a16="http://schemas.microsoft.com/office/drawing/2014/main" id="{A9DB9225-8D8F-4338-B18B-87BB885E4148}"/>
              </a:ext>
            </a:extLst>
          </p:cNvPr>
          <p:cNvGraphicFramePr/>
          <p:nvPr/>
        </p:nvGraphicFramePr>
        <p:xfrm>
          <a:off x="581192" y="2541758"/>
          <a:ext cx="8131908" cy="1330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Διάγραμμα 4">
            <a:extLst>
              <a:ext uri="{FF2B5EF4-FFF2-40B4-BE49-F238E27FC236}">
                <a16:creationId xmlns:a16="http://schemas.microsoft.com/office/drawing/2014/main" id="{07890841-A863-4161-A542-2FDC62B53947}"/>
              </a:ext>
            </a:extLst>
          </p:cNvPr>
          <p:cNvGraphicFramePr/>
          <p:nvPr>
            <p:extLst>
              <p:ext uri="{D42A27DB-BD31-4B8C-83A1-F6EECF244321}">
                <p14:modId xmlns:p14="http://schemas.microsoft.com/office/powerpoint/2010/main" val="1153535428"/>
              </p:ext>
            </p:extLst>
          </p:nvPr>
        </p:nvGraphicFramePr>
        <p:xfrm>
          <a:off x="2030046" y="3939807"/>
          <a:ext cx="8131908" cy="13305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Διάγραμμα 5">
            <a:extLst>
              <a:ext uri="{FF2B5EF4-FFF2-40B4-BE49-F238E27FC236}">
                <a16:creationId xmlns:a16="http://schemas.microsoft.com/office/drawing/2014/main" id="{CF068C60-75EC-4CE4-AB0E-59DDC486D1EA}"/>
              </a:ext>
            </a:extLst>
          </p:cNvPr>
          <p:cNvGraphicFramePr/>
          <p:nvPr/>
        </p:nvGraphicFramePr>
        <p:xfrm>
          <a:off x="3478900" y="5259271"/>
          <a:ext cx="8131908" cy="13305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7" name="Picture 2" descr="ÎÏÎ¿ÏÎ­Î»ÎµÏÎ¼Î± ÎµÎ¹ÎºÏÎ½Î±Ï Î³Î¹Î± bounce project">
            <a:extLst>
              <a:ext uri="{FF2B5EF4-FFF2-40B4-BE49-F238E27FC236}">
                <a16:creationId xmlns:a16="http://schemas.microsoft.com/office/drawing/2014/main" id="{1D91DECB-D0CE-425F-93F1-E744931CCAC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ÎÏÎ¿ÏÎ­Î»ÎµÏÎ¼Î± ÎµÎ¹ÎºÏÎ½Î±Ï Î³Î¹Î± forth">
            <a:extLst>
              <a:ext uri="{FF2B5EF4-FFF2-40B4-BE49-F238E27FC236}">
                <a16:creationId xmlns:a16="http://schemas.microsoft.com/office/drawing/2014/main" id="{04EA6A1F-9B00-4CEA-B031-A4B80B1DCA0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57528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24FE7D-797B-4FCE-B09E-7B3580C07F52}"/>
              </a:ext>
            </a:extLst>
          </p:cNvPr>
          <p:cNvSpPr>
            <a:spLocks noGrp="1"/>
          </p:cNvSpPr>
          <p:nvPr>
            <p:ph type="title"/>
          </p:nvPr>
        </p:nvSpPr>
        <p:spPr/>
        <p:txBody>
          <a:bodyPr/>
          <a:lstStyle/>
          <a:p>
            <a:r>
              <a:rPr lang="en-US" b="1" dirty="0"/>
              <a:t>BOUNCE Project: The Implications</a:t>
            </a:r>
            <a:endParaRPr lang="el-GR" b="1" dirty="0"/>
          </a:p>
        </p:txBody>
      </p:sp>
      <p:sp>
        <p:nvSpPr>
          <p:cNvPr id="3" name="Θέση περιεχομένου 2">
            <a:extLst>
              <a:ext uri="{FF2B5EF4-FFF2-40B4-BE49-F238E27FC236}">
                <a16:creationId xmlns:a16="http://schemas.microsoft.com/office/drawing/2014/main" id="{EFA982DE-2A68-443E-B723-83F80348CBF0}"/>
              </a:ext>
            </a:extLst>
          </p:cNvPr>
          <p:cNvSpPr>
            <a:spLocks noGrp="1"/>
          </p:cNvSpPr>
          <p:nvPr>
            <p:ph idx="1"/>
          </p:nvPr>
        </p:nvSpPr>
        <p:spPr>
          <a:xfrm>
            <a:off x="697524" y="1529862"/>
            <a:ext cx="9352330" cy="5240214"/>
          </a:xfrm>
        </p:spPr>
        <p:txBody>
          <a:bodyPr>
            <a:normAutofit/>
          </a:bodyPr>
          <a:lstStyle/>
          <a:p>
            <a:r>
              <a:rPr lang="en-US" sz="2400" b="1" dirty="0"/>
              <a:t>From modelling to </a:t>
            </a:r>
            <a:r>
              <a:rPr lang="en-US" sz="2400" b="1" dirty="0">
                <a:solidFill>
                  <a:srgbClr val="FF0000"/>
                </a:solidFill>
              </a:rPr>
              <a:t>actionable insights</a:t>
            </a:r>
          </a:p>
          <a:p>
            <a:pPr lvl="1"/>
            <a:r>
              <a:rPr lang="en-US" sz="2000" b="1" dirty="0"/>
              <a:t>Crucial patient characteristics at each time point may lead to specific suggestions for the health professionals (e.g., regarding information needed to be conveyed to patients, potential referral to counselling). For instance, </a:t>
            </a:r>
          </a:p>
          <a:p>
            <a:pPr lvl="2"/>
            <a:r>
              <a:rPr lang="en-US" sz="2000" dirty="0"/>
              <a:t>Although patient A showed a very good adaptation and high resilience at the beginning of treatment, six months later her condition deteriorated. Now, she reports significant difficulties in performing daily chores, and scores very high in the scales of depression and anxiety. She also reports high levels of helplessness.</a:t>
            </a:r>
          </a:p>
          <a:p>
            <a:pPr lvl="2"/>
            <a:r>
              <a:rPr lang="en-US" sz="2000" dirty="0"/>
              <a:t>The system informs her attending physician about these scores and suggests specific actions, such as bringing her in contact with a mental health professional for a full evaluation.</a:t>
            </a:r>
          </a:p>
          <a:p>
            <a:pPr lvl="1"/>
            <a:endParaRPr lang="el-GR" sz="2200" b="1" dirty="0"/>
          </a:p>
        </p:txBody>
      </p:sp>
      <p:pic>
        <p:nvPicPr>
          <p:cNvPr id="4" name="Picture 2" descr="ÎÏÎ¿ÏÎ­Î»ÎµÏÎ¼Î± ÎµÎ¹ÎºÏÎ½Î±Ï Î³Î¹Î± bounce project">
            <a:extLst>
              <a:ext uri="{FF2B5EF4-FFF2-40B4-BE49-F238E27FC236}">
                <a16:creationId xmlns:a16="http://schemas.microsoft.com/office/drawing/2014/main" id="{BED1E074-150D-4DCB-9218-923AC49AB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ÎÏÎ¿ÏÎ­Î»ÎµÏÎ¼Î± ÎµÎ¹ÎºÏÎ½Î±Ï Î³Î¹Î± forth">
            <a:extLst>
              <a:ext uri="{FF2B5EF4-FFF2-40B4-BE49-F238E27FC236}">
                <a16:creationId xmlns:a16="http://schemas.microsoft.com/office/drawing/2014/main" id="{736AE7A2-367B-41BB-8ECA-35C445A36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1427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B7DB676-B5E3-417D-B1F1-483D812A63A3}"/>
              </a:ext>
            </a:extLst>
          </p:cNvPr>
          <p:cNvSpPr>
            <a:spLocks noGrp="1"/>
          </p:cNvSpPr>
          <p:nvPr>
            <p:ph idx="1"/>
          </p:nvPr>
        </p:nvSpPr>
        <p:spPr>
          <a:xfrm>
            <a:off x="645130" y="679270"/>
            <a:ext cx="9404723" cy="5569130"/>
          </a:xfrm>
        </p:spPr>
        <p:txBody>
          <a:bodyPr>
            <a:normAutofit/>
          </a:bodyPr>
          <a:lstStyle/>
          <a:p>
            <a:r>
              <a:rPr lang="en-US" dirty="0"/>
              <a:t>The results of this project will help practitioners to better </a:t>
            </a:r>
            <a:r>
              <a:rPr lang="en-US" b="1" dirty="0">
                <a:solidFill>
                  <a:srgbClr val="FF0000"/>
                </a:solidFill>
              </a:rPr>
              <a:t>predict patients’ adaptation</a:t>
            </a:r>
            <a:r>
              <a:rPr lang="en-US" dirty="0"/>
              <a:t> to cancer, as well as the factors that contribute to or impede progress. </a:t>
            </a:r>
          </a:p>
          <a:p>
            <a:r>
              <a:rPr lang="en-US" dirty="0"/>
              <a:t>This may </a:t>
            </a:r>
            <a:r>
              <a:rPr lang="en-US" b="1" dirty="0">
                <a:solidFill>
                  <a:srgbClr val="FF0000"/>
                </a:solidFill>
              </a:rPr>
              <a:t>facilitate the successful management or even prevention </a:t>
            </a:r>
            <a:r>
              <a:rPr lang="en-US" dirty="0"/>
              <a:t>of adaptation problems.</a:t>
            </a:r>
          </a:p>
          <a:p>
            <a:r>
              <a:rPr lang="en-US" dirty="0"/>
              <a:t>The results may </a:t>
            </a:r>
            <a:r>
              <a:rPr lang="en-US" b="1" dirty="0">
                <a:solidFill>
                  <a:srgbClr val="FF0000"/>
                </a:solidFill>
              </a:rPr>
              <a:t>advance our understanding of the role of resilience</a:t>
            </a:r>
            <a:r>
              <a:rPr lang="en-US" dirty="0"/>
              <a:t> as a crucial personal resource for dealing with cancer and its consequences, and for achieving an improved quality of life.</a:t>
            </a:r>
          </a:p>
          <a:p>
            <a:r>
              <a:rPr lang="en-US" dirty="0"/>
              <a:t>The results may also allow a </a:t>
            </a:r>
            <a:r>
              <a:rPr lang="en-US" b="1" dirty="0">
                <a:solidFill>
                  <a:srgbClr val="FF0000"/>
                </a:solidFill>
              </a:rPr>
              <a:t>better description of the particular micro-processes</a:t>
            </a:r>
            <a:r>
              <a:rPr lang="en-US" dirty="0"/>
              <a:t> that take place within the broader self-regulation mechanism and are important for adaptation to cancer.</a:t>
            </a:r>
          </a:p>
          <a:p>
            <a:r>
              <a:rPr lang="en-US" dirty="0"/>
              <a:t>Finally, the results may provide the opportunity to </a:t>
            </a:r>
            <a:r>
              <a:rPr lang="en-US" b="1" dirty="0">
                <a:solidFill>
                  <a:srgbClr val="FF0000"/>
                </a:solidFill>
              </a:rPr>
              <a:t>examine the accuracy of existing theories </a:t>
            </a:r>
            <a:r>
              <a:rPr lang="en-US" dirty="0"/>
              <a:t>and models regarding adaptation to illness and patients’ well-being.</a:t>
            </a:r>
          </a:p>
          <a:p>
            <a:endParaRPr lang="el-GR" dirty="0"/>
          </a:p>
        </p:txBody>
      </p:sp>
    </p:spTree>
    <p:extLst>
      <p:ext uri="{BB962C8B-B14F-4D97-AF65-F5344CB8AC3E}">
        <p14:creationId xmlns:p14="http://schemas.microsoft.com/office/powerpoint/2010/main" val="1440911312"/>
      </p:ext>
    </p:extLst>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5B6391-9AC3-4050-A88D-94A95A108094}"/>
              </a:ext>
            </a:extLst>
          </p:cNvPr>
          <p:cNvSpPr>
            <a:spLocks noGrp="1"/>
          </p:cNvSpPr>
          <p:nvPr>
            <p:ph idx="1"/>
          </p:nvPr>
        </p:nvSpPr>
        <p:spPr/>
        <p:txBody>
          <a:bodyPr/>
          <a:lstStyle/>
          <a:p>
            <a:endParaRPr lang="en-US" dirty="0"/>
          </a:p>
          <a:p>
            <a:endParaRPr lang="en-US" dirty="0"/>
          </a:p>
          <a:p>
            <a:pPr marL="0" indent="0">
              <a:buNone/>
            </a:pPr>
            <a:endParaRPr lang="en-US" dirty="0"/>
          </a:p>
          <a:p>
            <a:pPr marL="0" indent="0">
              <a:buNone/>
            </a:pPr>
            <a:r>
              <a:rPr lang="en-US" sz="3200" b="1" dirty="0"/>
              <a:t>Thank you very much!</a:t>
            </a:r>
            <a:endParaRPr lang="el-GR" sz="3200" b="1" dirty="0"/>
          </a:p>
        </p:txBody>
      </p:sp>
      <p:pic>
        <p:nvPicPr>
          <p:cNvPr id="4" name="Picture 2" descr="ÎÏÎ¿ÏÎ­Î»ÎµÏÎ¼Î± ÎµÎ¹ÎºÏÎ½Î±Ï Î³Î¹Î± bounce project">
            <a:extLst>
              <a:ext uri="{FF2B5EF4-FFF2-40B4-BE49-F238E27FC236}">
                <a16:creationId xmlns:a16="http://schemas.microsoft.com/office/drawing/2014/main" id="{D91174E6-5B12-4770-9EEC-8DA79DF71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6063" y="21706"/>
            <a:ext cx="2965938" cy="31126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ÎÏÎ¿ÏÎ­Î»ÎµÏÎ¼Î± ÎµÎ¹ÎºÏÎ½Î±Ï Î³Î¹Î± forth">
            <a:extLst>
              <a:ext uri="{FF2B5EF4-FFF2-40B4-BE49-F238E27FC236}">
                <a16:creationId xmlns:a16="http://schemas.microsoft.com/office/drawing/2014/main" id="{010EA832-8504-4940-8EAE-D772D765E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577687"/>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C182AA-4506-47A3-B75F-314993C1191F}"/>
              </a:ext>
            </a:extLst>
          </p:cNvPr>
          <p:cNvSpPr>
            <a:spLocks noGrp="1"/>
          </p:cNvSpPr>
          <p:nvPr>
            <p:ph type="title"/>
          </p:nvPr>
        </p:nvSpPr>
        <p:spPr/>
        <p:txBody>
          <a:bodyPr/>
          <a:lstStyle/>
          <a:p>
            <a:r>
              <a:rPr lang="en-US" b="1" dirty="0">
                <a:solidFill>
                  <a:srgbClr val="C00000"/>
                </a:solidFill>
              </a:rPr>
              <a:t>Self-regulation</a:t>
            </a:r>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4C230691-3892-4B59-B8A8-02EBFD1A2B94}"/>
              </a:ext>
            </a:extLst>
          </p:cNvPr>
          <p:cNvSpPr>
            <a:spLocks noGrp="1"/>
          </p:cNvSpPr>
          <p:nvPr>
            <p:ph idx="1"/>
          </p:nvPr>
        </p:nvSpPr>
        <p:spPr>
          <a:xfrm>
            <a:off x="792478" y="1114697"/>
            <a:ext cx="10676711" cy="5521234"/>
          </a:xfrm>
        </p:spPr>
        <p:txBody>
          <a:bodyPr>
            <a:normAutofit/>
          </a:bodyPr>
          <a:lstStyle/>
          <a:p>
            <a:pPr>
              <a:buFont typeface="Arial" panose="020B0604020202020204" pitchFamily="34" charset="0"/>
              <a:buChar char="•"/>
            </a:pPr>
            <a:r>
              <a:rPr lang="en-US" dirty="0"/>
              <a:t>Self-regulation refers to the several procedures by which the human agency exercises control over its many functions, states, and inner processes (</a:t>
            </a:r>
            <a:r>
              <a:rPr lang="en-US" dirty="0" err="1"/>
              <a:t>Vohs</a:t>
            </a:r>
            <a:r>
              <a:rPr lang="en-US" dirty="0"/>
              <a:t> &amp; Baumeister, 2004).</a:t>
            </a:r>
          </a:p>
          <a:p>
            <a:pPr lvl="1">
              <a:buFont typeface="Arial" panose="020B0604020202020204" pitchFamily="34" charset="0"/>
              <a:buChar char="•"/>
            </a:pPr>
            <a:endParaRPr lang="en-US" dirty="0"/>
          </a:p>
          <a:p>
            <a:pPr lvl="2">
              <a:buFont typeface="Arial" panose="020B0604020202020204" pitchFamily="34" charset="0"/>
              <a:buChar char="•"/>
            </a:pPr>
            <a:r>
              <a:rPr lang="en-US" sz="2000" b="1" dirty="0"/>
              <a:t>Conscious</a:t>
            </a:r>
            <a:r>
              <a:rPr lang="en-US" sz="2000" dirty="0"/>
              <a:t>/deliberate </a:t>
            </a:r>
            <a:r>
              <a:rPr lang="en-US" sz="2000" b="1" dirty="0"/>
              <a:t>efforts</a:t>
            </a:r>
            <a:r>
              <a:rPr lang="en-US" sz="2000" dirty="0"/>
              <a:t> and unconscious/</a:t>
            </a:r>
            <a:r>
              <a:rPr lang="en-US" sz="2000" b="1" dirty="0"/>
              <a:t>automatic processes </a:t>
            </a:r>
            <a:r>
              <a:rPr lang="en-US" sz="2000" dirty="0"/>
              <a:t>used to </a:t>
            </a:r>
            <a:r>
              <a:rPr lang="en-US" sz="2000" b="1" dirty="0"/>
              <a:t>monitor</a:t>
            </a:r>
            <a:r>
              <a:rPr lang="en-US" sz="2000" dirty="0"/>
              <a:t> the state in relation to </a:t>
            </a:r>
            <a:r>
              <a:rPr lang="en-US" sz="2000" b="1" dirty="0">
                <a:solidFill>
                  <a:srgbClr val="FFC000"/>
                </a:solidFill>
              </a:rPr>
              <a:t>GOALS</a:t>
            </a:r>
            <a:r>
              <a:rPr lang="en-US" sz="2000" dirty="0"/>
              <a:t> and </a:t>
            </a:r>
            <a:r>
              <a:rPr lang="en-US" sz="2000" b="1" dirty="0"/>
              <a:t>alter</a:t>
            </a:r>
            <a:r>
              <a:rPr lang="en-US" sz="2000" dirty="0"/>
              <a:t> </a:t>
            </a:r>
            <a:r>
              <a:rPr lang="en-US" sz="2000" u="sng" dirty="0">
                <a:uFill>
                  <a:solidFill>
                    <a:srgbClr val="C00000"/>
                  </a:solidFill>
                </a:uFill>
              </a:rPr>
              <a:t>inner states </a:t>
            </a:r>
            <a:r>
              <a:rPr lang="en-US" sz="2000" dirty="0"/>
              <a:t>or </a:t>
            </a:r>
            <a:r>
              <a:rPr lang="en-US" sz="2000" u="sng" dirty="0">
                <a:uFill>
                  <a:solidFill>
                    <a:srgbClr val="C00000"/>
                  </a:solidFill>
                </a:uFill>
              </a:rPr>
              <a:t>responses/behavior</a:t>
            </a:r>
            <a:r>
              <a:rPr lang="en-US" sz="2000" dirty="0">
                <a:uFill>
                  <a:solidFill>
                    <a:srgbClr val="C00000"/>
                  </a:solidFill>
                </a:uFill>
              </a:rPr>
              <a:t> </a:t>
            </a:r>
            <a:r>
              <a:rPr lang="en-US" sz="2000" dirty="0"/>
              <a:t>so as to </a:t>
            </a:r>
            <a:r>
              <a:rPr lang="en-US" sz="2000" b="1" dirty="0"/>
              <a:t>achieve</a:t>
            </a:r>
            <a:r>
              <a:rPr lang="en-US" sz="2000" dirty="0"/>
              <a:t> goals.</a:t>
            </a:r>
          </a:p>
          <a:p>
            <a:pPr lvl="1">
              <a:buFont typeface="Arial" panose="020B0604020202020204" pitchFamily="34" charset="0"/>
              <a:buChar char="•"/>
            </a:pPr>
            <a:endParaRPr lang="en-US" dirty="0"/>
          </a:p>
          <a:p>
            <a:pPr marL="8159750" lvl="2" defTabSz="417513">
              <a:buFont typeface="Arial" panose="020B0604020202020204" pitchFamily="34" charset="0"/>
              <a:buChar char="•"/>
              <a:tabLst>
                <a:tab pos="8342313" algn="l"/>
              </a:tabLst>
            </a:pPr>
            <a:r>
              <a:rPr lang="en-US" dirty="0"/>
              <a:t>Thoughts, </a:t>
            </a:r>
          </a:p>
          <a:p>
            <a:pPr marL="8159750" lvl="2" defTabSz="430213">
              <a:buFont typeface="Arial" panose="020B0604020202020204" pitchFamily="34" charset="0"/>
              <a:buChar char="•"/>
              <a:tabLst>
                <a:tab pos="8699500" algn="l"/>
              </a:tabLst>
            </a:pPr>
            <a:r>
              <a:rPr lang="en-US" dirty="0"/>
              <a:t>emotions, </a:t>
            </a:r>
          </a:p>
          <a:p>
            <a:pPr marL="8159750" lvl="2" defTabSz="430213">
              <a:buFont typeface="Arial" panose="020B0604020202020204" pitchFamily="34" charset="0"/>
              <a:buChar char="•"/>
              <a:tabLst>
                <a:tab pos="8699500" algn="l"/>
              </a:tabLst>
            </a:pPr>
            <a:r>
              <a:rPr lang="en-US" dirty="0"/>
              <a:t>impulses, </a:t>
            </a:r>
          </a:p>
          <a:p>
            <a:pPr marL="8159750" lvl="2" defTabSz="430213">
              <a:buFont typeface="Arial" panose="020B0604020202020204" pitchFamily="34" charset="0"/>
              <a:buChar char="•"/>
              <a:tabLst>
                <a:tab pos="8699500" algn="l"/>
              </a:tabLst>
            </a:pPr>
            <a:r>
              <a:rPr lang="en-US" dirty="0"/>
              <a:t>task performances, </a:t>
            </a:r>
          </a:p>
          <a:p>
            <a:pPr marL="8159750" lvl="2" defTabSz="430213">
              <a:buFont typeface="Arial" panose="020B0604020202020204" pitchFamily="34" charset="0"/>
              <a:buChar char="•"/>
              <a:tabLst>
                <a:tab pos="8699500" algn="l"/>
              </a:tabLst>
            </a:pPr>
            <a:r>
              <a:rPr lang="en-US" dirty="0"/>
              <a:t>attentional processes</a:t>
            </a:r>
          </a:p>
          <a:p>
            <a:pPr marL="444500" lvl="2" defTabSz="430213">
              <a:buFont typeface="Arial" panose="020B0604020202020204" pitchFamily="34" charset="0"/>
              <a:buChar char="•"/>
              <a:tabLst>
                <a:tab pos="8699500" algn="l"/>
              </a:tabLst>
            </a:pPr>
            <a:endParaRPr lang="en-US" sz="2000" dirty="0"/>
          </a:p>
          <a:p>
            <a:pPr lvl="1">
              <a:buFont typeface="Arial" panose="020B0604020202020204" pitchFamily="34" charset="0"/>
              <a:buChar char="•"/>
            </a:pPr>
            <a:endParaRPr lang="el-GR" dirty="0"/>
          </a:p>
        </p:txBody>
      </p:sp>
      <p:sp>
        <p:nvSpPr>
          <p:cNvPr id="4" name="Βέλος: Κάτω 3">
            <a:extLst>
              <a:ext uri="{FF2B5EF4-FFF2-40B4-BE49-F238E27FC236}">
                <a16:creationId xmlns:a16="http://schemas.microsoft.com/office/drawing/2014/main" id="{740CAD4C-B9E5-4234-88EB-DFC087914980}"/>
              </a:ext>
            </a:extLst>
          </p:cNvPr>
          <p:cNvSpPr/>
          <p:nvPr/>
        </p:nvSpPr>
        <p:spPr>
          <a:xfrm>
            <a:off x="2473232" y="2140379"/>
            <a:ext cx="461555" cy="522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Κάτω 4">
            <a:extLst>
              <a:ext uri="{FF2B5EF4-FFF2-40B4-BE49-F238E27FC236}">
                <a16:creationId xmlns:a16="http://schemas.microsoft.com/office/drawing/2014/main" id="{95B1C5DC-2D5E-492A-81A0-03DBF99170EA}"/>
              </a:ext>
            </a:extLst>
          </p:cNvPr>
          <p:cNvSpPr/>
          <p:nvPr/>
        </p:nvSpPr>
        <p:spPr>
          <a:xfrm>
            <a:off x="8952411" y="3248547"/>
            <a:ext cx="156755" cy="664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Picture 2" descr="ÎÏÎ¿ÏÎ­Î»ÎµÏÎ¼Î± ÎµÎ¹ÎºÏÎ½Î±Ï Î³Î¹Î± bounce project">
            <a:extLst>
              <a:ext uri="{FF2B5EF4-FFF2-40B4-BE49-F238E27FC236}">
                <a16:creationId xmlns:a16="http://schemas.microsoft.com/office/drawing/2014/main" id="{7EA029EC-6012-4797-A17D-4A7ABED67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ÎÏÎ¿ÏÎ­Î»ÎµÏÎ¼Î± ÎµÎ¹ÎºÏÎ½Î±Ï Î³Î¹Î± forth">
            <a:extLst>
              <a:ext uri="{FF2B5EF4-FFF2-40B4-BE49-F238E27FC236}">
                <a16:creationId xmlns:a16="http://schemas.microsoft.com/office/drawing/2014/main" id="{0F977B11-219F-490A-87CE-85FE3807C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72789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F6FAD6C-0279-4740-9F63-7C1EA10E6A4C}"/>
              </a:ext>
            </a:extLst>
          </p:cNvPr>
          <p:cNvSpPr>
            <a:spLocks noGrp="1"/>
          </p:cNvSpPr>
          <p:nvPr>
            <p:ph idx="1"/>
          </p:nvPr>
        </p:nvSpPr>
        <p:spPr>
          <a:xfrm>
            <a:off x="275493" y="304801"/>
            <a:ext cx="10550770" cy="6512168"/>
          </a:xfrm>
        </p:spPr>
        <p:txBody>
          <a:bodyPr>
            <a:normAutofit/>
          </a:bodyPr>
          <a:lstStyle/>
          <a:p>
            <a:pPr marL="0" indent="0">
              <a:buNone/>
            </a:pPr>
            <a:r>
              <a:rPr lang="en-US" dirty="0"/>
              <a:t>As Carver and </a:t>
            </a:r>
            <a:r>
              <a:rPr lang="en-US" dirty="0" err="1"/>
              <a:t>Scheier</a:t>
            </a:r>
            <a:r>
              <a:rPr lang="en-US" dirty="0"/>
              <a:t> (2016) summarized it:</a:t>
            </a:r>
          </a:p>
          <a:p>
            <a:r>
              <a:rPr lang="en-US" dirty="0"/>
              <a:t>goals…</a:t>
            </a:r>
          </a:p>
          <a:p>
            <a:pPr lvl="2"/>
            <a:r>
              <a:rPr lang="en-US" sz="1800" dirty="0"/>
              <a:t>are dynamic, </a:t>
            </a:r>
          </a:p>
          <a:p>
            <a:pPr lvl="2"/>
            <a:r>
              <a:rPr lang="en-US" sz="1800" dirty="0"/>
              <a:t>exist at many levels of abstraction (e.g., in a hierarchy or in the form of “programs of action” – Power, 1973).</a:t>
            </a:r>
          </a:p>
          <a:p>
            <a:r>
              <a:rPr lang="en-US" dirty="0"/>
              <a:t>human behavior…</a:t>
            </a:r>
          </a:p>
          <a:p>
            <a:pPr lvl="2"/>
            <a:r>
              <a:rPr lang="en-US" sz="1800" dirty="0"/>
              <a:t>is seen as reflecting a </a:t>
            </a:r>
            <a:r>
              <a:rPr lang="en-US" sz="1800" b="1" dirty="0">
                <a:solidFill>
                  <a:srgbClr val="FFC000"/>
                </a:solidFill>
              </a:rPr>
              <a:t>dynamic, goal directed </a:t>
            </a:r>
            <a:r>
              <a:rPr lang="en-US" sz="1800" dirty="0"/>
              <a:t>and </a:t>
            </a:r>
            <a:r>
              <a:rPr lang="en-US" sz="1800" b="1" dirty="0">
                <a:solidFill>
                  <a:srgbClr val="FFC000"/>
                </a:solidFill>
              </a:rPr>
              <a:t>feedback controlled </a:t>
            </a:r>
            <a:r>
              <a:rPr lang="en-US" sz="1800" dirty="0"/>
              <a:t>mechanism,</a:t>
            </a:r>
          </a:p>
          <a:p>
            <a:pPr lvl="2"/>
            <a:r>
              <a:rPr lang="en-US" sz="1800" dirty="0"/>
              <a:t>which aims in making corrective adjustments (originated from within) so as to help the person stay on track,</a:t>
            </a:r>
          </a:p>
          <a:p>
            <a:pPr lvl="2"/>
            <a:r>
              <a:rPr lang="en-US" sz="1800" dirty="0"/>
              <a:t>in case that a discrepancy between the present and the desired or intended condition is observed.</a:t>
            </a:r>
          </a:p>
          <a:p>
            <a:r>
              <a:rPr lang="en-US" dirty="0"/>
              <a:t>regulation works as a </a:t>
            </a:r>
            <a:r>
              <a:rPr lang="en-US" u="sng" dirty="0">
                <a:uFill>
                  <a:solidFill>
                    <a:srgbClr val="FFC000"/>
                  </a:solidFill>
                </a:uFill>
              </a:rPr>
              <a:t>dual (mutually affected)-process feedback system</a:t>
            </a:r>
            <a:r>
              <a:rPr lang="en-US" dirty="0"/>
              <a:t>:</a:t>
            </a:r>
          </a:p>
          <a:p>
            <a:pPr lvl="2"/>
            <a:r>
              <a:rPr lang="en-US" sz="1800" dirty="0"/>
              <a:t>a </a:t>
            </a:r>
            <a:r>
              <a:rPr lang="en-US" sz="1800" b="1" dirty="0">
                <a:solidFill>
                  <a:srgbClr val="FFC000"/>
                </a:solidFill>
              </a:rPr>
              <a:t>behavioral-guiding action loop </a:t>
            </a:r>
            <a:r>
              <a:rPr lang="en-US" sz="1800" dirty="0"/>
              <a:t>aiming in reducing discrepancies,</a:t>
            </a:r>
          </a:p>
          <a:p>
            <a:pPr lvl="2"/>
            <a:r>
              <a:rPr lang="en-US" sz="1800" dirty="0"/>
              <a:t>an </a:t>
            </a:r>
            <a:r>
              <a:rPr lang="en-US" sz="1800" b="1" dirty="0">
                <a:solidFill>
                  <a:srgbClr val="FFC000"/>
                </a:solidFill>
              </a:rPr>
              <a:t>automatic, parallel emotional process </a:t>
            </a:r>
            <a:r>
              <a:rPr lang="en-US" sz="1800" dirty="0"/>
              <a:t>checking how well the first system is doing at reducing discrepancies (e.g., a negative affect reflects an error signal in the action loop), and calling for action or reprioritization of goals.</a:t>
            </a:r>
            <a:endParaRPr lang="en-US" dirty="0"/>
          </a:p>
          <a:p>
            <a:endParaRPr lang="en-US" dirty="0"/>
          </a:p>
          <a:p>
            <a:endParaRPr lang="el-GR" dirty="0"/>
          </a:p>
        </p:txBody>
      </p:sp>
      <p:pic>
        <p:nvPicPr>
          <p:cNvPr id="6" name="Picture 2" descr="ÎÏÎ¿ÏÎ­Î»ÎµÏÎ¼Î± ÎµÎ¹ÎºÏÎ½Î±Ï Î³Î¹Î± bounce project">
            <a:extLst>
              <a:ext uri="{FF2B5EF4-FFF2-40B4-BE49-F238E27FC236}">
                <a16:creationId xmlns:a16="http://schemas.microsoft.com/office/drawing/2014/main" id="{E5BC7DC1-1D8F-4A06-91A1-F56995FF7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ÎÏÎ¿ÏÎ­Î»ÎµÏÎ¼Î± ÎµÎ¹ÎºÏÎ½Î±Ï Î³Î¹Î± forth">
            <a:extLst>
              <a:ext uri="{FF2B5EF4-FFF2-40B4-BE49-F238E27FC236}">
                <a16:creationId xmlns:a16="http://schemas.microsoft.com/office/drawing/2014/main" id="{9F2312C4-E1C3-4CFE-AB38-F6EB512DB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0284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AA922A1-2F51-4B3A-A8EA-1EEBF530FDFD}"/>
              </a:ext>
            </a:extLst>
          </p:cNvPr>
          <p:cNvSpPr>
            <a:spLocks noGrp="1"/>
          </p:cNvSpPr>
          <p:nvPr>
            <p:ph idx="1"/>
          </p:nvPr>
        </p:nvSpPr>
        <p:spPr>
          <a:xfrm>
            <a:off x="374469" y="409304"/>
            <a:ext cx="11408227" cy="6322422"/>
          </a:xfrm>
        </p:spPr>
        <p:txBody>
          <a:bodyPr>
            <a:normAutofit/>
          </a:bodyPr>
          <a:lstStyle/>
          <a:p>
            <a:pPr marL="0" indent="0">
              <a:buNone/>
            </a:pPr>
            <a:r>
              <a:rPr lang="en-US" sz="1200" dirty="0"/>
              <a:t>						    </a:t>
            </a:r>
            <a:r>
              <a:rPr lang="en-US" sz="1200" b="1" dirty="0"/>
              <a:t>Person monitors…                                    and compares against…</a:t>
            </a:r>
          </a:p>
          <a:p>
            <a:pPr marL="0" indent="0">
              <a:buNone/>
            </a:pPr>
            <a:r>
              <a:rPr lang="en-US" sz="1200" b="1" dirty="0">
                <a:solidFill>
                  <a:srgbClr val="FF0000"/>
                </a:solidFill>
              </a:rPr>
              <a:t>					      </a:t>
            </a:r>
            <a:r>
              <a:rPr lang="en-US" sz="1200" b="1" dirty="0">
                <a:solidFill>
                  <a:schemeClr val="bg2">
                    <a:lumMod val="60000"/>
                    <a:lumOff val="40000"/>
                  </a:schemeClr>
                </a:solidFill>
              </a:rPr>
              <a:t>Perceived current situation				</a:t>
            </a:r>
            <a:r>
              <a:rPr lang="en-US" sz="1000" b="1" dirty="0">
                <a:solidFill>
                  <a:schemeClr val="bg2">
                    <a:lumMod val="60000"/>
                    <a:lumOff val="40000"/>
                  </a:schemeClr>
                </a:solidFill>
              </a:rPr>
              <a:t>       </a:t>
            </a:r>
            <a:r>
              <a:rPr lang="en-US" sz="1200" b="1" cap="small" dirty="0">
                <a:solidFill>
                  <a:schemeClr val="bg2">
                    <a:lumMod val="60000"/>
                    <a:lumOff val="40000"/>
                  </a:schemeClr>
                </a:solidFill>
              </a:rPr>
              <a:t>Goal/</a:t>
            </a:r>
            <a:r>
              <a:rPr lang="en-US" sz="1400" b="1" cap="small" dirty="0">
                <a:solidFill>
                  <a:schemeClr val="bg2">
                    <a:lumMod val="60000"/>
                    <a:lumOff val="40000"/>
                  </a:schemeClr>
                </a:solidFill>
              </a:rPr>
              <a:t>s</a:t>
            </a:r>
            <a:r>
              <a:rPr lang="en-US" sz="1200" b="1" cap="small" dirty="0">
                <a:solidFill>
                  <a:schemeClr val="bg2">
                    <a:lumMod val="60000"/>
                    <a:lumOff val="40000"/>
                  </a:schemeClr>
                </a:solidFill>
              </a:rPr>
              <a:t>tandard </a:t>
            </a:r>
            <a:endParaRPr lang="en-US" sz="1600" b="1" cap="small" dirty="0">
              <a:solidFill>
                <a:schemeClr val="bg2">
                  <a:lumMod val="60000"/>
                  <a:lumOff val="40000"/>
                </a:schemeClr>
              </a:solidFill>
            </a:endParaRPr>
          </a:p>
          <a:p>
            <a:pPr marL="0" indent="0">
              <a:buNone/>
            </a:pPr>
            <a:endParaRPr lang="en-US" sz="1200" dirty="0">
              <a:solidFill>
                <a:schemeClr val="bg2">
                  <a:lumMod val="60000"/>
                  <a:lumOff val="40000"/>
                </a:schemeClr>
              </a:solidFill>
            </a:endParaRPr>
          </a:p>
          <a:p>
            <a:pPr marL="0" indent="0">
              <a:buNone/>
            </a:pPr>
            <a:endParaRPr lang="en-US" sz="1200" dirty="0"/>
          </a:p>
          <a:p>
            <a:pPr marL="0" indent="0">
              <a:buNone/>
            </a:pPr>
            <a:endParaRPr lang="en-US" sz="1200" dirty="0"/>
          </a:p>
          <a:p>
            <a:pPr marL="0" indent="0">
              <a:buNone/>
            </a:pPr>
            <a:r>
              <a:rPr lang="en-US" sz="1200" dirty="0"/>
              <a:t>     </a:t>
            </a:r>
            <a:r>
              <a:rPr lang="en-US" sz="1200" b="1" dirty="0">
                <a:solidFill>
                  <a:srgbClr val="FF0000"/>
                </a:solidFill>
              </a:rPr>
              <a:t>No (or ‘positive’) discrepancy						  	     ‘Negative’ discrepancy </a:t>
            </a:r>
          </a:p>
          <a:p>
            <a:pPr marL="0" indent="0">
              <a:buNone/>
            </a:pPr>
            <a:endParaRPr lang="en-US" sz="1200" b="1" dirty="0">
              <a:solidFill>
                <a:srgbClr val="FF0000"/>
              </a:solidFill>
            </a:endParaRPr>
          </a:p>
          <a:p>
            <a:pPr marL="0" indent="0">
              <a:buNone/>
            </a:pPr>
            <a:r>
              <a:rPr lang="en-US" sz="1200" b="1" dirty="0">
                <a:solidFill>
                  <a:srgbClr val="FF0000"/>
                </a:solidFill>
              </a:rPr>
              <a:t>         - No action needed 					Behavioral process  					Emotional process</a:t>
            </a:r>
          </a:p>
          <a:p>
            <a:pPr marL="0" indent="0">
              <a:buNone/>
            </a:pPr>
            <a:r>
              <a:rPr lang="en-US" sz="1200" b="1" dirty="0">
                <a:solidFill>
                  <a:srgbClr val="FF0000"/>
                </a:solidFill>
              </a:rPr>
              <a:t>         - Positive/neutral emotions</a:t>
            </a:r>
          </a:p>
          <a:p>
            <a:pPr marL="0" indent="0">
              <a:buNone/>
            </a:pPr>
            <a:endParaRPr lang="en-US" sz="1200" b="1" dirty="0">
              <a:solidFill>
                <a:srgbClr val="FF0000"/>
              </a:solidFill>
            </a:endParaRPr>
          </a:p>
          <a:p>
            <a:pPr marL="0" indent="0">
              <a:buNone/>
            </a:pPr>
            <a:r>
              <a:rPr lang="en-US" sz="1200" b="1" dirty="0">
                <a:solidFill>
                  <a:srgbClr val="FF0000"/>
                </a:solidFill>
              </a:rPr>
              <a:t>									</a:t>
            </a:r>
            <a:r>
              <a:rPr lang="en-US" sz="1200" b="1" dirty="0">
                <a:solidFill>
                  <a:srgbClr val="00B050"/>
                </a:solidFill>
              </a:rPr>
              <a:t>     New situation</a:t>
            </a:r>
            <a:r>
              <a:rPr lang="en-US" sz="1200" b="1" dirty="0">
                <a:solidFill>
                  <a:srgbClr val="FF0000"/>
                </a:solidFill>
              </a:rPr>
              <a:t>		 </a:t>
            </a:r>
            <a:r>
              <a:rPr lang="en-US" sz="1200" b="1" dirty="0"/>
              <a:t>Person compares against…</a:t>
            </a:r>
            <a:r>
              <a:rPr lang="en-US" sz="1200" b="1" dirty="0">
                <a:solidFill>
                  <a:srgbClr val="FF0000"/>
                </a:solidFill>
              </a:rPr>
              <a:t>	 </a:t>
            </a:r>
            <a:r>
              <a:rPr lang="en-US" sz="1200" b="1" cap="small" dirty="0">
                <a:solidFill>
                  <a:schemeClr val="bg2">
                    <a:lumMod val="60000"/>
                    <a:lumOff val="40000"/>
                  </a:schemeClr>
                </a:solidFill>
              </a:rPr>
              <a:t>Goal/standard </a:t>
            </a:r>
          </a:p>
          <a:p>
            <a:pPr marL="0" indent="0">
              <a:buNone/>
            </a:pPr>
            <a:endParaRPr lang="en-US" sz="1200" b="1" dirty="0">
              <a:solidFill>
                <a:srgbClr val="FF0000"/>
              </a:solidFill>
            </a:endParaRPr>
          </a:p>
          <a:p>
            <a:pPr marL="0" indent="0">
              <a:buNone/>
            </a:pPr>
            <a:r>
              <a:rPr lang="en-US" sz="1200" b="1" dirty="0">
                <a:solidFill>
                  <a:srgbClr val="FF0000"/>
                </a:solidFill>
              </a:rPr>
              <a:t>										</a:t>
            </a:r>
            <a:r>
              <a:rPr lang="en-US" sz="1200" b="1" dirty="0">
                <a:solidFill>
                  <a:srgbClr val="FFC000"/>
                </a:solidFill>
              </a:rPr>
              <a:t>Discrepancy closed 				Discrepancy present</a:t>
            </a:r>
          </a:p>
          <a:p>
            <a:pPr marL="0" indent="0">
              <a:buNone/>
            </a:pPr>
            <a:r>
              <a:rPr lang="en-US" sz="1200" b="1" dirty="0">
                <a:solidFill>
                  <a:srgbClr val="FF0000"/>
                </a:solidFill>
              </a:rPr>
              <a:t>									           </a:t>
            </a:r>
            <a:r>
              <a:rPr lang="en-US" sz="1200" b="1" dirty="0">
                <a:solidFill>
                  <a:srgbClr val="FFC000"/>
                </a:solidFill>
              </a:rPr>
              <a:t>- Actions suspended</a:t>
            </a:r>
          </a:p>
          <a:p>
            <a:pPr marL="0" indent="0">
              <a:buNone/>
            </a:pPr>
            <a:r>
              <a:rPr lang="en-US" sz="1200" b="1" dirty="0">
                <a:solidFill>
                  <a:srgbClr val="FFC000"/>
                </a:solidFill>
              </a:rPr>
              <a:t>										- Positive emotions 		    Ongoing behavioral 		Ongoing emotional</a:t>
            </a:r>
          </a:p>
          <a:p>
            <a:pPr marL="0" indent="0">
              <a:buNone/>
            </a:pPr>
            <a:r>
              <a:rPr lang="en-US" sz="1200" b="1" dirty="0">
                <a:solidFill>
                  <a:srgbClr val="FFC000"/>
                </a:solidFill>
              </a:rPr>
              <a:t>															    process				process</a:t>
            </a:r>
            <a:endParaRPr lang="el-GR" sz="1200" b="1" dirty="0">
              <a:solidFill>
                <a:srgbClr val="FFC000"/>
              </a:solidFill>
            </a:endParaRPr>
          </a:p>
        </p:txBody>
      </p:sp>
      <p:sp>
        <p:nvSpPr>
          <p:cNvPr id="4" name="Ορθογώνιο 3">
            <a:extLst>
              <a:ext uri="{FF2B5EF4-FFF2-40B4-BE49-F238E27FC236}">
                <a16:creationId xmlns:a16="http://schemas.microsoft.com/office/drawing/2014/main" id="{85F6E4AC-4ECC-41BD-83D5-2691229BF2D9}"/>
              </a:ext>
            </a:extLst>
          </p:cNvPr>
          <p:cNvSpPr/>
          <p:nvPr/>
        </p:nvSpPr>
        <p:spPr>
          <a:xfrm>
            <a:off x="2891246" y="740229"/>
            <a:ext cx="2211977" cy="32221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bg2">
                  <a:lumMod val="60000"/>
                  <a:lumOff val="40000"/>
                </a:schemeClr>
              </a:solidFill>
            </a:endParaRPr>
          </a:p>
        </p:txBody>
      </p:sp>
      <p:sp>
        <p:nvSpPr>
          <p:cNvPr id="5" name="Ορθογώνιο 4">
            <a:extLst>
              <a:ext uri="{FF2B5EF4-FFF2-40B4-BE49-F238E27FC236}">
                <a16:creationId xmlns:a16="http://schemas.microsoft.com/office/drawing/2014/main" id="{6147A1BB-0E22-4C93-ACE5-DC113BAF3EA0}"/>
              </a:ext>
            </a:extLst>
          </p:cNvPr>
          <p:cNvSpPr/>
          <p:nvPr/>
        </p:nvSpPr>
        <p:spPr>
          <a:xfrm>
            <a:off x="6096000" y="709749"/>
            <a:ext cx="2211977" cy="32221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Ευθύγραμμο βέλος σύνδεσης 11">
            <a:extLst>
              <a:ext uri="{FF2B5EF4-FFF2-40B4-BE49-F238E27FC236}">
                <a16:creationId xmlns:a16="http://schemas.microsoft.com/office/drawing/2014/main" id="{F1993630-3362-4025-982C-94C3DFC62CB9}"/>
              </a:ext>
            </a:extLst>
          </p:cNvPr>
          <p:cNvCxnSpPr>
            <a:cxnSpLocks/>
          </p:cNvCxnSpPr>
          <p:nvPr/>
        </p:nvCxnSpPr>
        <p:spPr>
          <a:xfrm>
            <a:off x="5122887" y="870857"/>
            <a:ext cx="992777" cy="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0FC93632-82C2-4B35-B604-575D2D8599FB}"/>
              </a:ext>
            </a:extLst>
          </p:cNvPr>
          <p:cNvCxnSpPr/>
          <p:nvPr/>
        </p:nvCxnSpPr>
        <p:spPr>
          <a:xfrm>
            <a:off x="5599611" y="870857"/>
            <a:ext cx="0" cy="49638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FBEA59EF-3455-41C2-8AD9-4FD2A81E1C18}"/>
              </a:ext>
            </a:extLst>
          </p:cNvPr>
          <p:cNvCxnSpPr>
            <a:cxnSpLocks/>
          </p:cNvCxnSpPr>
          <p:nvPr/>
        </p:nvCxnSpPr>
        <p:spPr>
          <a:xfrm flipH="1">
            <a:off x="1724298" y="1367246"/>
            <a:ext cx="53731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id="{DEC4DDBE-4579-473D-8ABB-511F0AB17137}"/>
              </a:ext>
            </a:extLst>
          </p:cNvPr>
          <p:cNvCxnSpPr/>
          <p:nvPr/>
        </p:nvCxnSpPr>
        <p:spPr>
          <a:xfrm>
            <a:off x="1728635" y="1362902"/>
            <a:ext cx="0" cy="4963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a:extLst>
              <a:ext uri="{FF2B5EF4-FFF2-40B4-BE49-F238E27FC236}">
                <a16:creationId xmlns:a16="http://schemas.microsoft.com/office/drawing/2014/main" id="{80CFA0BB-6FDC-4DC0-A76F-C2B815311CA0}"/>
              </a:ext>
            </a:extLst>
          </p:cNvPr>
          <p:cNvCxnSpPr/>
          <p:nvPr/>
        </p:nvCxnSpPr>
        <p:spPr>
          <a:xfrm>
            <a:off x="7110543" y="1371603"/>
            <a:ext cx="0" cy="4963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Ορθογώνιο 20">
            <a:extLst>
              <a:ext uri="{FF2B5EF4-FFF2-40B4-BE49-F238E27FC236}">
                <a16:creationId xmlns:a16="http://schemas.microsoft.com/office/drawing/2014/main" id="{04D46827-158C-4F5F-84FE-117353940670}"/>
              </a:ext>
            </a:extLst>
          </p:cNvPr>
          <p:cNvSpPr/>
          <p:nvPr/>
        </p:nvSpPr>
        <p:spPr>
          <a:xfrm>
            <a:off x="618309" y="1876708"/>
            <a:ext cx="2272934" cy="3222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21">
            <a:extLst>
              <a:ext uri="{FF2B5EF4-FFF2-40B4-BE49-F238E27FC236}">
                <a16:creationId xmlns:a16="http://schemas.microsoft.com/office/drawing/2014/main" id="{7F686E86-247F-4A23-8027-4ED21B1F90CD}"/>
              </a:ext>
            </a:extLst>
          </p:cNvPr>
          <p:cNvSpPr/>
          <p:nvPr/>
        </p:nvSpPr>
        <p:spPr>
          <a:xfrm>
            <a:off x="5952310" y="1885427"/>
            <a:ext cx="2272934" cy="3222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3" name="Ευθεία γραμμή σύνδεσης 22">
            <a:extLst>
              <a:ext uri="{FF2B5EF4-FFF2-40B4-BE49-F238E27FC236}">
                <a16:creationId xmlns:a16="http://schemas.microsoft.com/office/drawing/2014/main" id="{F7D32CFB-DA0F-4BD7-A7C0-2435D8D1342F}"/>
              </a:ext>
            </a:extLst>
          </p:cNvPr>
          <p:cNvCxnSpPr>
            <a:cxnSpLocks/>
          </p:cNvCxnSpPr>
          <p:nvPr/>
        </p:nvCxnSpPr>
        <p:spPr>
          <a:xfrm>
            <a:off x="1724277" y="2203277"/>
            <a:ext cx="0" cy="4702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a:extLst>
              <a:ext uri="{FF2B5EF4-FFF2-40B4-BE49-F238E27FC236}">
                <a16:creationId xmlns:a16="http://schemas.microsoft.com/office/drawing/2014/main" id="{3B4B183C-DF45-4E6A-AD32-7C89871DCD71}"/>
              </a:ext>
            </a:extLst>
          </p:cNvPr>
          <p:cNvCxnSpPr>
            <a:cxnSpLocks/>
          </p:cNvCxnSpPr>
          <p:nvPr/>
        </p:nvCxnSpPr>
        <p:spPr>
          <a:xfrm flipH="1">
            <a:off x="7106185" y="2203277"/>
            <a:ext cx="1" cy="2438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a:extLst>
              <a:ext uri="{FF2B5EF4-FFF2-40B4-BE49-F238E27FC236}">
                <a16:creationId xmlns:a16="http://schemas.microsoft.com/office/drawing/2014/main" id="{6949D770-F875-47F6-AD8B-01F3BC70D9B9}"/>
              </a:ext>
            </a:extLst>
          </p:cNvPr>
          <p:cNvCxnSpPr>
            <a:cxnSpLocks/>
          </p:cNvCxnSpPr>
          <p:nvPr/>
        </p:nvCxnSpPr>
        <p:spPr>
          <a:xfrm flipH="1">
            <a:off x="5373191" y="2420975"/>
            <a:ext cx="36489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Ορθογώνιο 29">
            <a:extLst>
              <a:ext uri="{FF2B5EF4-FFF2-40B4-BE49-F238E27FC236}">
                <a16:creationId xmlns:a16="http://schemas.microsoft.com/office/drawing/2014/main" id="{471AC46C-30EA-4074-9583-47FF26CC7EB1}"/>
              </a:ext>
            </a:extLst>
          </p:cNvPr>
          <p:cNvSpPr/>
          <p:nvPr/>
        </p:nvSpPr>
        <p:spPr>
          <a:xfrm>
            <a:off x="4175761" y="2575557"/>
            <a:ext cx="2211977" cy="4855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Ορθογώνιο 32">
            <a:extLst>
              <a:ext uri="{FF2B5EF4-FFF2-40B4-BE49-F238E27FC236}">
                <a16:creationId xmlns:a16="http://schemas.microsoft.com/office/drawing/2014/main" id="{48F6B479-FC87-4B49-977E-DBC1E8E7CBDA}"/>
              </a:ext>
            </a:extLst>
          </p:cNvPr>
          <p:cNvSpPr/>
          <p:nvPr/>
        </p:nvSpPr>
        <p:spPr>
          <a:xfrm>
            <a:off x="7733232" y="2564715"/>
            <a:ext cx="2211977" cy="525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9" name="Ευθεία γραμμή σύνδεσης 38">
            <a:extLst>
              <a:ext uri="{FF2B5EF4-FFF2-40B4-BE49-F238E27FC236}">
                <a16:creationId xmlns:a16="http://schemas.microsoft.com/office/drawing/2014/main" id="{6FB77B98-1822-457C-BFBD-E41D86943671}"/>
              </a:ext>
            </a:extLst>
          </p:cNvPr>
          <p:cNvCxnSpPr>
            <a:cxnSpLocks/>
          </p:cNvCxnSpPr>
          <p:nvPr/>
        </p:nvCxnSpPr>
        <p:spPr>
          <a:xfrm>
            <a:off x="5373190" y="2438397"/>
            <a:ext cx="0" cy="1263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a:extLst>
              <a:ext uri="{FF2B5EF4-FFF2-40B4-BE49-F238E27FC236}">
                <a16:creationId xmlns:a16="http://schemas.microsoft.com/office/drawing/2014/main" id="{F0622874-F90C-4FB9-B464-86F6DB77BE12}"/>
              </a:ext>
            </a:extLst>
          </p:cNvPr>
          <p:cNvCxnSpPr>
            <a:cxnSpLocks/>
          </p:cNvCxnSpPr>
          <p:nvPr/>
        </p:nvCxnSpPr>
        <p:spPr>
          <a:xfrm>
            <a:off x="9017742" y="2425327"/>
            <a:ext cx="0" cy="1263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9E87DDF-9EBE-4749-B648-025C3DB4B47B}"/>
              </a:ext>
            </a:extLst>
          </p:cNvPr>
          <p:cNvSpPr txBox="1"/>
          <p:nvPr/>
        </p:nvSpPr>
        <p:spPr>
          <a:xfrm>
            <a:off x="4502334" y="2812883"/>
            <a:ext cx="1615440" cy="276999"/>
          </a:xfrm>
          <a:prstGeom prst="rect">
            <a:avLst/>
          </a:prstGeom>
          <a:noFill/>
        </p:spPr>
        <p:txBody>
          <a:bodyPr wrap="square" rtlCol="0">
            <a:spAutoFit/>
          </a:bodyPr>
          <a:lstStyle/>
          <a:p>
            <a:r>
              <a:rPr lang="en-US" sz="1200" b="1" dirty="0"/>
              <a:t>Corrective actions </a:t>
            </a:r>
            <a:endParaRPr lang="el-GR" sz="1200" b="1" dirty="0"/>
          </a:p>
        </p:txBody>
      </p:sp>
      <p:sp>
        <p:nvSpPr>
          <p:cNvPr id="45" name="TextBox 44">
            <a:extLst>
              <a:ext uri="{FF2B5EF4-FFF2-40B4-BE49-F238E27FC236}">
                <a16:creationId xmlns:a16="http://schemas.microsoft.com/office/drawing/2014/main" id="{7F3D6758-E2AD-4E55-969D-4507E77FB06A}"/>
              </a:ext>
            </a:extLst>
          </p:cNvPr>
          <p:cNvSpPr txBox="1"/>
          <p:nvPr/>
        </p:nvSpPr>
        <p:spPr>
          <a:xfrm>
            <a:off x="7898692" y="2791153"/>
            <a:ext cx="2107455" cy="276999"/>
          </a:xfrm>
          <a:prstGeom prst="rect">
            <a:avLst/>
          </a:prstGeom>
          <a:noFill/>
        </p:spPr>
        <p:txBody>
          <a:bodyPr wrap="square" rtlCol="0">
            <a:spAutoFit/>
          </a:bodyPr>
          <a:lstStyle/>
          <a:p>
            <a:r>
              <a:rPr lang="en-US" sz="1200" b="1" dirty="0"/>
              <a:t>e.g., worry, guilt, sadness</a:t>
            </a:r>
            <a:endParaRPr lang="el-GR" sz="1200" b="1" dirty="0"/>
          </a:p>
        </p:txBody>
      </p:sp>
      <p:cxnSp>
        <p:nvCxnSpPr>
          <p:cNvPr id="47" name="Ευθύγραμμο βέλος σύνδεσης 46">
            <a:extLst>
              <a:ext uri="{FF2B5EF4-FFF2-40B4-BE49-F238E27FC236}">
                <a16:creationId xmlns:a16="http://schemas.microsoft.com/office/drawing/2014/main" id="{3C39C7F6-7667-4A1C-9B91-8E2AE49105E9}"/>
              </a:ext>
            </a:extLst>
          </p:cNvPr>
          <p:cNvCxnSpPr>
            <a:cxnSpLocks/>
            <a:stCxn id="44" idx="2"/>
          </p:cNvCxnSpPr>
          <p:nvPr/>
        </p:nvCxnSpPr>
        <p:spPr>
          <a:xfrm>
            <a:off x="5310054" y="3089882"/>
            <a:ext cx="0" cy="3848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Ορθογώνιο 49">
            <a:extLst>
              <a:ext uri="{FF2B5EF4-FFF2-40B4-BE49-F238E27FC236}">
                <a16:creationId xmlns:a16="http://schemas.microsoft.com/office/drawing/2014/main" id="{7413DF82-D1F7-4717-B23B-69523EAFE2F8}"/>
              </a:ext>
            </a:extLst>
          </p:cNvPr>
          <p:cNvSpPr/>
          <p:nvPr/>
        </p:nvSpPr>
        <p:spPr>
          <a:xfrm>
            <a:off x="4175761" y="3487768"/>
            <a:ext cx="2211977" cy="32221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Ορθογώνιο 51">
            <a:extLst>
              <a:ext uri="{FF2B5EF4-FFF2-40B4-BE49-F238E27FC236}">
                <a16:creationId xmlns:a16="http://schemas.microsoft.com/office/drawing/2014/main" id="{60E52DDA-6280-4883-AF57-10A7245D8015}"/>
              </a:ext>
            </a:extLst>
          </p:cNvPr>
          <p:cNvSpPr/>
          <p:nvPr/>
        </p:nvSpPr>
        <p:spPr>
          <a:xfrm>
            <a:off x="8534400" y="3487768"/>
            <a:ext cx="1410809" cy="32221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3" name="Ευθύγραμμο βέλος σύνδεσης 52">
            <a:extLst>
              <a:ext uri="{FF2B5EF4-FFF2-40B4-BE49-F238E27FC236}">
                <a16:creationId xmlns:a16="http://schemas.microsoft.com/office/drawing/2014/main" id="{C12CEC69-D10C-4E81-B96C-99ED9FD1BC28}"/>
              </a:ext>
            </a:extLst>
          </p:cNvPr>
          <p:cNvCxnSpPr>
            <a:cxnSpLocks/>
          </p:cNvCxnSpPr>
          <p:nvPr/>
        </p:nvCxnSpPr>
        <p:spPr>
          <a:xfrm>
            <a:off x="6387738" y="3796896"/>
            <a:ext cx="214666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a:extLst>
              <a:ext uri="{FF2B5EF4-FFF2-40B4-BE49-F238E27FC236}">
                <a16:creationId xmlns:a16="http://schemas.microsoft.com/office/drawing/2014/main" id="{633390A8-50CE-401A-94FA-CDEAAA980503}"/>
              </a:ext>
            </a:extLst>
          </p:cNvPr>
          <p:cNvCxnSpPr>
            <a:cxnSpLocks/>
          </p:cNvCxnSpPr>
          <p:nvPr/>
        </p:nvCxnSpPr>
        <p:spPr>
          <a:xfrm>
            <a:off x="7461069" y="3809985"/>
            <a:ext cx="0" cy="20466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6" name="Ορθογώνιο 55">
            <a:extLst>
              <a:ext uri="{FF2B5EF4-FFF2-40B4-BE49-F238E27FC236}">
                <a16:creationId xmlns:a16="http://schemas.microsoft.com/office/drawing/2014/main" id="{7DF8B665-0FD1-435C-A304-2554CAF1B360}"/>
              </a:ext>
            </a:extLst>
          </p:cNvPr>
          <p:cNvSpPr/>
          <p:nvPr/>
        </p:nvSpPr>
        <p:spPr>
          <a:xfrm>
            <a:off x="4828912" y="4088673"/>
            <a:ext cx="1815728" cy="32221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Ορθογώνιο 56">
            <a:extLst>
              <a:ext uri="{FF2B5EF4-FFF2-40B4-BE49-F238E27FC236}">
                <a16:creationId xmlns:a16="http://schemas.microsoft.com/office/drawing/2014/main" id="{68EB36AF-FEF2-47B8-8D5D-09E36277ED14}"/>
              </a:ext>
            </a:extLst>
          </p:cNvPr>
          <p:cNvSpPr/>
          <p:nvPr/>
        </p:nvSpPr>
        <p:spPr>
          <a:xfrm>
            <a:off x="8100076" y="4119113"/>
            <a:ext cx="1815728" cy="32221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0" name="Ευθεία γραμμή σύνδεσης 59">
            <a:extLst>
              <a:ext uri="{FF2B5EF4-FFF2-40B4-BE49-F238E27FC236}">
                <a16:creationId xmlns:a16="http://schemas.microsoft.com/office/drawing/2014/main" id="{2C365426-07EF-4774-B6A8-7F2F22911F3C}"/>
              </a:ext>
            </a:extLst>
          </p:cNvPr>
          <p:cNvCxnSpPr/>
          <p:nvPr/>
        </p:nvCxnSpPr>
        <p:spPr>
          <a:xfrm>
            <a:off x="5736776" y="4014651"/>
            <a:ext cx="3280966"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62" name="Ευθεία γραμμή σύνδεσης 61">
            <a:extLst>
              <a:ext uri="{FF2B5EF4-FFF2-40B4-BE49-F238E27FC236}">
                <a16:creationId xmlns:a16="http://schemas.microsoft.com/office/drawing/2014/main" id="{E0400A63-AB34-471C-9C1B-373D2A3867E1}"/>
              </a:ext>
            </a:extLst>
          </p:cNvPr>
          <p:cNvCxnSpPr>
            <a:endCxn id="56" idx="0"/>
          </p:cNvCxnSpPr>
          <p:nvPr/>
        </p:nvCxnSpPr>
        <p:spPr>
          <a:xfrm>
            <a:off x="5736776" y="4014651"/>
            <a:ext cx="0" cy="74022"/>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63" name="Ευθεία γραμμή σύνδεσης 62">
            <a:extLst>
              <a:ext uri="{FF2B5EF4-FFF2-40B4-BE49-F238E27FC236}">
                <a16:creationId xmlns:a16="http://schemas.microsoft.com/office/drawing/2014/main" id="{6F3CC0E3-01D0-4926-9B88-2162817865EE}"/>
              </a:ext>
            </a:extLst>
          </p:cNvPr>
          <p:cNvCxnSpPr>
            <a:cxnSpLocks/>
          </p:cNvCxnSpPr>
          <p:nvPr/>
        </p:nvCxnSpPr>
        <p:spPr>
          <a:xfrm>
            <a:off x="9024269" y="4036382"/>
            <a:ext cx="0" cy="74022"/>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65" name="Ορθογώνιο 64">
            <a:extLst>
              <a:ext uri="{FF2B5EF4-FFF2-40B4-BE49-F238E27FC236}">
                <a16:creationId xmlns:a16="http://schemas.microsoft.com/office/drawing/2014/main" id="{50D6F0D5-90F2-4820-AA6C-2F143F0C77DA}"/>
              </a:ext>
            </a:extLst>
          </p:cNvPr>
          <p:cNvSpPr/>
          <p:nvPr/>
        </p:nvSpPr>
        <p:spPr>
          <a:xfrm>
            <a:off x="7350033" y="4776589"/>
            <a:ext cx="1741715" cy="53563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 name="Ορθογώνιο 65">
            <a:extLst>
              <a:ext uri="{FF2B5EF4-FFF2-40B4-BE49-F238E27FC236}">
                <a16:creationId xmlns:a16="http://schemas.microsoft.com/office/drawing/2014/main" id="{2251E68C-589B-4B60-8C94-4CE7605B23F5}"/>
              </a:ext>
            </a:extLst>
          </p:cNvPr>
          <p:cNvSpPr/>
          <p:nvPr/>
        </p:nvSpPr>
        <p:spPr>
          <a:xfrm>
            <a:off x="9461861" y="4761298"/>
            <a:ext cx="1741715" cy="53563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7" name="Ευθεία γραμμή σύνδεσης 66">
            <a:extLst>
              <a:ext uri="{FF2B5EF4-FFF2-40B4-BE49-F238E27FC236}">
                <a16:creationId xmlns:a16="http://schemas.microsoft.com/office/drawing/2014/main" id="{F85383A5-0BED-4DEB-BBDC-D7CFEEB8DE28}"/>
              </a:ext>
            </a:extLst>
          </p:cNvPr>
          <p:cNvCxnSpPr>
            <a:cxnSpLocks/>
          </p:cNvCxnSpPr>
          <p:nvPr/>
        </p:nvCxnSpPr>
        <p:spPr>
          <a:xfrm>
            <a:off x="9104882" y="4441330"/>
            <a:ext cx="0" cy="15033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Ευθεία γραμμή σύνδεσης 68">
            <a:extLst>
              <a:ext uri="{FF2B5EF4-FFF2-40B4-BE49-F238E27FC236}">
                <a16:creationId xmlns:a16="http://schemas.microsoft.com/office/drawing/2014/main" id="{0B0F2292-BAD1-47FA-911D-C73BAEC01621}"/>
              </a:ext>
            </a:extLst>
          </p:cNvPr>
          <p:cNvCxnSpPr>
            <a:cxnSpLocks/>
          </p:cNvCxnSpPr>
          <p:nvPr/>
        </p:nvCxnSpPr>
        <p:spPr>
          <a:xfrm>
            <a:off x="8275321" y="4591665"/>
            <a:ext cx="1979724"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71" name="Ευθεία γραμμή σύνδεσης 70">
            <a:extLst>
              <a:ext uri="{FF2B5EF4-FFF2-40B4-BE49-F238E27FC236}">
                <a16:creationId xmlns:a16="http://schemas.microsoft.com/office/drawing/2014/main" id="{2A8EBE1A-220D-466D-AEB4-E92BAD7B56AD}"/>
              </a:ext>
            </a:extLst>
          </p:cNvPr>
          <p:cNvCxnSpPr>
            <a:cxnSpLocks/>
          </p:cNvCxnSpPr>
          <p:nvPr/>
        </p:nvCxnSpPr>
        <p:spPr>
          <a:xfrm>
            <a:off x="8264221" y="4593730"/>
            <a:ext cx="0" cy="15033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Ευθεία γραμμή σύνδεσης 71">
            <a:extLst>
              <a:ext uri="{FF2B5EF4-FFF2-40B4-BE49-F238E27FC236}">
                <a16:creationId xmlns:a16="http://schemas.microsoft.com/office/drawing/2014/main" id="{CEB80BD5-07A4-48E6-A245-D4FC1E05BA83}"/>
              </a:ext>
            </a:extLst>
          </p:cNvPr>
          <p:cNvCxnSpPr>
            <a:cxnSpLocks/>
          </p:cNvCxnSpPr>
          <p:nvPr/>
        </p:nvCxnSpPr>
        <p:spPr>
          <a:xfrm>
            <a:off x="10250342" y="4593730"/>
            <a:ext cx="0" cy="15033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Ευθύγραμμο βέλος σύνδεσης 73">
            <a:extLst>
              <a:ext uri="{FF2B5EF4-FFF2-40B4-BE49-F238E27FC236}">
                <a16:creationId xmlns:a16="http://schemas.microsoft.com/office/drawing/2014/main" id="{7C08C88A-AFAF-4843-8922-98A159A1BD8F}"/>
              </a:ext>
            </a:extLst>
          </p:cNvPr>
          <p:cNvCxnSpPr/>
          <p:nvPr/>
        </p:nvCxnSpPr>
        <p:spPr>
          <a:xfrm flipH="1">
            <a:off x="6387738" y="3089875"/>
            <a:ext cx="1345494" cy="3848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802019F3-8AC5-45ED-9E5C-949AF0DAD228}"/>
              </a:ext>
            </a:extLst>
          </p:cNvPr>
          <p:cNvSpPr txBox="1"/>
          <p:nvPr/>
        </p:nvSpPr>
        <p:spPr>
          <a:xfrm>
            <a:off x="8100076" y="5289750"/>
            <a:ext cx="164145" cy="880177"/>
          </a:xfrm>
          <a:prstGeom prst="rect">
            <a:avLst/>
          </a:prstGeom>
          <a:noFill/>
        </p:spPr>
        <p:txBody>
          <a:bodyPr wrap="square" rtlCol="0">
            <a:spAutoFit/>
          </a:bodyPr>
          <a:lstStyle/>
          <a:p>
            <a:pPr>
              <a:lnSpc>
                <a:spcPts val="1200"/>
              </a:lnSpc>
            </a:pPr>
            <a:r>
              <a:rPr lang="en-US" sz="2000" dirty="0">
                <a:solidFill>
                  <a:srgbClr val="FFC000"/>
                </a:solidFill>
              </a:rPr>
              <a:t>.....</a:t>
            </a:r>
          </a:p>
        </p:txBody>
      </p:sp>
      <p:sp>
        <p:nvSpPr>
          <p:cNvPr id="76" name="TextBox 75">
            <a:extLst>
              <a:ext uri="{FF2B5EF4-FFF2-40B4-BE49-F238E27FC236}">
                <a16:creationId xmlns:a16="http://schemas.microsoft.com/office/drawing/2014/main" id="{9603322B-6318-4A70-9162-F14A19F891C8}"/>
              </a:ext>
            </a:extLst>
          </p:cNvPr>
          <p:cNvSpPr txBox="1"/>
          <p:nvPr/>
        </p:nvSpPr>
        <p:spPr>
          <a:xfrm>
            <a:off x="10159935" y="5265171"/>
            <a:ext cx="164145" cy="880177"/>
          </a:xfrm>
          <a:prstGeom prst="rect">
            <a:avLst/>
          </a:prstGeom>
          <a:noFill/>
        </p:spPr>
        <p:txBody>
          <a:bodyPr wrap="square" rtlCol="0">
            <a:spAutoFit/>
          </a:bodyPr>
          <a:lstStyle/>
          <a:p>
            <a:pPr>
              <a:lnSpc>
                <a:spcPts val="1200"/>
              </a:lnSpc>
            </a:pPr>
            <a:r>
              <a:rPr lang="en-US" sz="2000" dirty="0">
                <a:solidFill>
                  <a:srgbClr val="FFC000"/>
                </a:solidFill>
              </a:rPr>
              <a:t>.....</a:t>
            </a:r>
          </a:p>
        </p:txBody>
      </p:sp>
      <p:sp>
        <p:nvSpPr>
          <p:cNvPr id="77" name="TextBox 76">
            <a:extLst>
              <a:ext uri="{FF2B5EF4-FFF2-40B4-BE49-F238E27FC236}">
                <a16:creationId xmlns:a16="http://schemas.microsoft.com/office/drawing/2014/main" id="{E789866E-F39A-4F91-8DA5-D1D34C75030C}"/>
              </a:ext>
            </a:extLst>
          </p:cNvPr>
          <p:cNvSpPr txBox="1"/>
          <p:nvPr/>
        </p:nvSpPr>
        <p:spPr>
          <a:xfrm>
            <a:off x="10659694" y="6330583"/>
            <a:ext cx="1306164" cy="246221"/>
          </a:xfrm>
          <a:prstGeom prst="rect">
            <a:avLst/>
          </a:prstGeom>
          <a:noFill/>
          <a:ln w="38100">
            <a:solidFill>
              <a:srgbClr val="FFC000"/>
            </a:solidFill>
            <a:prstDash val="sysDot"/>
          </a:ln>
        </p:spPr>
        <p:txBody>
          <a:bodyPr wrap="square" rtlCol="0">
            <a:spAutoFit/>
          </a:bodyPr>
          <a:lstStyle/>
          <a:p>
            <a:pPr algn="ctr">
              <a:lnSpc>
                <a:spcPts val="1200"/>
              </a:lnSpc>
            </a:pPr>
            <a:r>
              <a:rPr lang="en-US" sz="1200" b="1" i="1" dirty="0">
                <a:solidFill>
                  <a:srgbClr val="FFE285"/>
                </a:solidFill>
                <a:effectLst>
                  <a:outerShdw blurRad="38100" dist="38100" dir="2700000" algn="tl">
                    <a:srgbClr val="000000">
                      <a:alpha val="43137"/>
                    </a:srgbClr>
                  </a:outerShdw>
                </a:effectLst>
              </a:rPr>
              <a:t>Goal change</a:t>
            </a:r>
          </a:p>
        </p:txBody>
      </p:sp>
      <p:sp>
        <p:nvSpPr>
          <p:cNvPr id="78" name="TextBox 77">
            <a:extLst>
              <a:ext uri="{FF2B5EF4-FFF2-40B4-BE49-F238E27FC236}">
                <a16:creationId xmlns:a16="http://schemas.microsoft.com/office/drawing/2014/main" id="{613B6675-EB7C-4837-831B-8F88CD1336F4}"/>
              </a:ext>
            </a:extLst>
          </p:cNvPr>
          <p:cNvSpPr txBox="1"/>
          <p:nvPr/>
        </p:nvSpPr>
        <p:spPr>
          <a:xfrm>
            <a:off x="8225244" y="6169927"/>
            <a:ext cx="1469362" cy="461665"/>
          </a:xfrm>
          <a:prstGeom prst="rect">
            <a:avLst/>
          </a:prstGeom>
          <a:noFill/>
        </p:spPr>
        <p:txBody>
          <a:bodyPr wrap="square" rtlCol="0">
            <a:spAutoFit/>
          </a:bodyPr>
          <a:lstStyle/>
          <a:p>
            <a:r>
              <a:rPr lang="en-US" sz="1200" b="1" dirty="0"/>
              <a:t>Continues over time</a:t>
            </a:r>
            <a:endParaRPr lang="el-GR" sz="1200" b="1" dirty="0"/>
          </a:p>
        </p:txBody>
      </p:sp>
      <p:pic>
        <p:nvPicPr>
          <p:cNvPr id="86" name="Εικόνα 85">
            <a:extLst>
              <a:ext uri="{FF2B5EF4-FFF2-40B4-BE49-F238E27FC236}">
                <a16:creationId xmlns:a16="http://schemas.microsoft.com/office/drawing/2014/main" id="{90D482AE-B5B5-4036-84DF-13C1DE3D6D6E}"/>
              </a:ext>
            </a:extLst>
          </p:cNvPr>
          <p:cNvPicPr>
            <a:picLocks noChangeAspect="1"/>
          </p:cNvPicPr>
          <p:nvPr/>
        </p:nvPicPr>
        <p:blipFill>
          <a:blip r:embed="rId2"/>
          <a:stretch>
            <a:fillRect/>
          </a:stretch>
        </p:blipFill>
        <p:spPr>
          <a:xfrm>
            <a:off x="200299" y="3714983"/>
            <a:ext cx="1523977" cy="857237"/>
          </a:xfrm>
          <a:prstGeom prst="rect">
            <a:avLst/>
          </a:prstGeom>
        </p:spPr>
      </p:pic>
      <p:pic>
        <p:nvPicPr>
          <p:cNvPr id="87" name="Εικόνα 86">
            <a:extLst>
              <a:ext uri="{FF2B5EF4-FFF2-40B4-BE49-F238E27FC236}">
                <a16:creationId xmlns:a16="http://schemas.microsoft.com/office/drawing/2014/main" id="{FADAF752-B195-421B-AAF7-C1732CDC8018}"/>
              </a:ext>
            </a:extLst>
          </p:cNvPr>
          <p:cNvPicPr>
            <a:picLocks noChangeAspect="1"/>
          </p:cNvPicPr>
          <p:nvPr/>
        </p:nvPicPr>
        <p:blipFill>
          <a:blip r:embed="rId2"/>
          <a:stretch>
            <a:fillRect/>
          </a:stretch>
        </p:blipFill>
        <p:spPr>
          <a:xfrm>
            <a:off x="1112297" y="4184470"/>
            <a:ext cx="1523977" cy="857237"/>
          </a:xfrm>
          <a:prstGeom prst="rect">
            <a:avLst/>
          </a:prstGeom>
        </p:spPr>
      </p:pic>
      <p:pic>
        <p:nvPicPr>
          <p:cNvPr id="88" name="Εικόνα 87">
            <a:extLst>
              <a:ext uri="{FF2B5EF4-FFF2-40B4-BE49-F238E27FC236}">
                <a16:creationId xmlns:a16="http://schemas.microsoft.com/office/drawing/2014/main" id="{469E84EC-B0CE-42CD-8B18-9D2B241209EE}"/>
              </a:ext>
            </a:extLst>
          </p:cNvPr>
          <p:cNvPicPr>
            <a:picLocks noChangeAspect="1"/>
          </p:cNvPicPr>
          <p:nvPr/>
        </p:nvPicPr>
        <p:blipFill>
          <a:blip r:embed="rId2"/>
          <a:stretch>
            <a:fillRect/>
          </a:stretch>
        </p:blipFill>
        <p:spPr>
          <a:xfrm>
            <a:off x="2048455" y="4776589"/>
            <a:ext cx="1523977" cy="857237"/>
          </a:xfrm>
          <a:prstGeom prst="rect">
            <a:avLst/>
          </a:prstGeom>
        </p:spPr>
      </p:pic>
      <p:pic>
        <p:nvPicPr>
          <p:cNvPr id="89" name="Εικόνα 88">
            <a:extLst>
              <a:ext uri="{FF2B5EF4-FFF2-40B4-BE49-F238E27FC236}">
                <a16:creationId xmlns:a16="http://schemas.microsoft.com/office/drawing/2014/main" id="{EE5BCCCE-B071-4D4F-B8D1-4B1BE29100FE}"/>
              </a:ext>
            </a:extLst>
          </p:cNvPr>
          <p:cNvPicPr>
            <a:picLocks noChangeAspect="1"/>
          </p:cNvPicPr>
          <p:nvPr/>
        </p:nvPicPr>
        <p:blipFill>
          <a:blip r:embed="rId2"/>
          <a:stretch>
            <a:fillRect/>
          </a:stretch>
        </p:blipFill>
        <p:spPr>
          <a:xfrm>
            <a:off x="3150589" y="5368708"/>
            <a:ext cx="1523977" cy="857237"/>
          </a:xfrm>
          <a:prstGeom prst="rect">
            <a:avLst/>
          </a:prstGeom>
        </p:spPr>
      </p:pic>
      <p:sp>
        <p:nvSpPr>
          <p:cNvPr id="90" name="TextBox 89">
            <a:extLst>
              <a:ext uri="{FF2B5EF4-FFF2-40B4-BE49-F238E27FC236}">
                <a16:creationId xmlns:a16="http://schemas.microsoft.com/office/drawing/2014/main" id="{84FD3B1D-CD39-4971-B247-3CC119F6706D}"/>
              </a:ext>
            </a:extLst>
          </p:cNvPr>
          <p:cNvSpPr txBox="1"/>
          <p:nvPr/>
        </p:nvSpPr>
        <p:spPr>
          <a:xfrm>
            <a:off x="129402" y="4274534"/>
            <a:ext cx="911998" cy="338554"/>
          </a:xfrm>
          <a:prstGeom prst="rect">
            <a:avLst/>
          </a:prstGeom>
          <a:noFill/>
        </p:spPr>
        <p:txBody>
          <a:bodyPr wrap="square" rtlCol="0">
            <a:spAutoFit/>
          </a:bodyPr>
          <a:lstStyle/>
          <a:p>
            <a:r>
              <a:rPr lang="en-US" sz="1600" b="1" dirty="0">
                <a:solidFill>
                  <a:srgbClr val="C00000"/>
                </a:solidFill>
              </a:rPr>
              <a:t>Goal 1</a:t>
            </a:r>
            <a:endParaRPr lang="el-GR" b="1" dirty="0">
              <a:solidFill>
                <a:srgbClr val="C00000"/>
              </a:solidFill>
            </a:endParaRPr>
          </a:p>
        </p:txBody>
      </p:sp>
      <p:sp>
        <p:nvSpPr>
          <p:cNvPr id="91" name="TextBox 90">
            <a:extLst>
              <a:ext uri="{FF2B5EF4-FFF2-40B4-BE49-F238E27FC236}">
                <a16:creationId xmlns:a16="http://schemas.microsoft.com/office/drawing/2014/main" id="{16569A97-646C-4F0E-AEB9-AF14C2366E80}"/>
              </a:ext>
            </a:extLst>
          </p:cNvPr>
          <p:cNvSpPr txBox="1"/>
          <p:nvPr/>
        </p:nvSpPr>
        <p:spPr>
          <a:xfrm>
            <a:off x="1096564" y="4703153"/>
            <a:ext cx="911998" cy="338554"/>
          </a:xfrm>
          <a:prstGeom prst="rect">
            <a:avLst/>
          </a:prstGeom>
          <a:noFill/>
        </p:spPr>
        <p:txBody>
          <a:bodyPr wrap="square" rtlCol="0">
            <a:spAutoFit/>
          </a:bodyPr>
          <a:lstStyle/>
          <a:p>
            <a:r>
              <a:rPr lang="en-US" sz="1600" b="1" dirty="0">
                <a:solidFill>
                  <a:srgbClr val="C00000"/>
                </a:solidFill>
              </a:rPr>
              <a:t>Goal 2</a:t>
            </a:r>
            <a:endParaRPr lang="el-GR" b="1" dirty="0">
              <a:solidFill>
                <a:srgbClr val="C00000"/>
              </a:solidFill>
            </a:endParaRPr>
          </a:p>
        </p:txBody>
      </p:sp>
      <p:sp>
        <p:nvSpPr>
          <p:cNvPr id="92" name="TextBox 91">
            <a:extLst>
              <a:ext uri="{FF2B5EF4-FFF2-40B4-BE49-F238E27FC236}">
                <a16:creationId xmlns:a16="http://schemas.microsoft.com/office/drawing/2014/main" id="{6AABB48B-D416-4CB3-A407-227809CE9455}"/>
              </a:ext>
            </a:extLst>
          </p:cNvPr>
          <p:cNvSpPr txBox="1"/>
          <p:nvPr/>
        </p:nvSpPr>
        <p:spPr>
          <a:xfrm>
            <a:off x="1979245" y="5361361"/>
            <a:ext cx="911998" cy="338554"/>
          </a:xfrm>
          <a:prstGeom prst="rect">
            <a:avLst/>
          </a:prstGeom>
          <a:noFill/>
        </p:spPr>
        <p:txBody>
          <a:bodyPr wrap="square" rtlCol="0">
            <a:spAutoFit/>
          </a:bodyPr>
          <a:lstStyle/>
          <a:p>
            <a:r>
              <a:rPr lang="en-US" sz="1600" b="1" dirty="0">
                <a:solidFill>
                  <a:srgbClr val="C00000"/>
                </a:solidFill>
              </a:rPr>
              <a:t>Goal 3</a:t>
            </a:r>
            <a:endParaRPr lang="el-GR" b="1" dirty="0">
              <a:solidFill>
                <a:srgbClr val="C00000"/>
              </a:solidFill>
            </a:endParaRPr>
          </a:p>
        </p:txBody>
      </p:sp>
      <p:sp>
        <p:nvSpPr>
          <p:cNvPr id="93" name="TextBox 92">
            <a:extLst>
              <a:ext uri="{FF2B5EF4-FFF2-40B4-BE49-F238E27FC236}">
                <a16:creationId xmlns:a16="http://schemas.microsoft.com/office/drawing/2014/main" id="{629440A8-9506-468D-BE84-F3B5BA22234B}"/>
              </a:ext>
            </a:extLst>
          </p:cNvPr>
          <p:cNvSpPr txBox="1"/>
          <p:nvPr/>
        </p:nvSpPr>
        <p:spPr>
          <a:xfrm>
            <a:off x="3084238" y="5948494"/>
            <a:ext cx="911998" cy="338554"/>
          </a:xfrm>
          <a:prstGeom prst="rect">
            <a:avLst/>
          </a:prstGeom>
          <a:noFill/>
        </p:spPr>
        <p:txBody>
          <a:bodyPr wrap="square" rtlCol="0">
            <a:spAutoFit/>
          </a:bodyPr>
          <a:lstStyle/>
          <a:p>
            <a:r>
              <a:rPr lang="en-US" sz="1600" b="1" dirty="0">
                <a:solidFill>
                  <a:srgbClr val="C00000"/>
                </a:solidFill>
              </a:rPr>
              <a:t>Goal X</a:t>
            </a:r>
            <a:endParaRPr lang="el-GR" b="1" dirty="0">
              <a:solidFill>
                <a:srgbClr val="C00000"/>
              </a:solidFill>
            </a:endParaRPr>
          </a:p>
        </p:txBody>
      </p:sp>
      <p:cxnSp>
        <p:nvCxnSpPr>
          <p:cNvPr id="95" name="Ευθύγραμμο βέλος σύνδεσης 94">
            <a:extLst>
              <a:ext uri="{FF2B5EF4-FFF2-40B4-BE49-F238E27FC236}">
                <a16:creationId xmlns:a16="http://schemas.microsoft.com/office/drawing/2014/main" id="{10F668CD-CDA0-4E90-9E1F-E83004FFCD9A}"/>
              </a:ext>
            </a:extLst>
          </p:cNvPr>
          <p:cNvCxnSpPr>
            <a:cxnSpLocks/>
          </p:cNvCxnSpPr>
          <p:nvPr/>
        </p:nvCxnSpPr>
        <p:spPr>
          <a:xfrm>
            <a:off x="1754776" y="3864816"/>
            <a:ext cx="486979" cy="27878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Ευθύγραμμο βέλος σύνδεσης 96">
            <a:extLst>
              <a:ext uri="{FF2B5EF4-FFF2-40B4-BE49-F238E27FC236}">
                <a16:creationId xmlns:a16="http://schemas.microsoft.com/office/drawing/2014/main" id="{A04BCC86-BD5F-4A88-AD04-90E7BB69DDD7}"/>
              </a:ext>
            </a:extLst>
          </p:cNvPr>
          <p:cNvCxnSpPr>
            <a:cxnSpLocks/>
          </p:cNvCxnSpPr>
          <p:nvPr/>
        </p:nvCxnSpPr>
        <p:spPr>
          <a:xfrm>
            <a:off x="2692733" y="4410890"/>
            <a:ext cx="486979" cy="27878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Ευθύγραμμο βέλος σύνδεσης 97">
            <a:extLst>
              <a:ext uri="{FF2B5EF4-FFF2-40B4-BE49-F238E27FC236}">
                <a16:creationId xmlns:a16="http://schemas.microsoft.com/office/drawing/2014/main" id="{BE5F2FA0-1AB1-442D-B5A9-4DEDAA120B79}"/>
              </a:ext>
            </a:extLst>
          </p:cNvPr>
          <p:cNvCxnSpPr>
            <a:cxnSpLocks/>
          </p:cNvCxnSpPr>
          <p:nvPr/>
        </p:nvCxnSpPr>
        <p:spPr>
          <a:xfrm>
            <a:off x="3729042" y="5015291"/>
            <a:ext cx="486979" cy="27878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Ευθύγραμμο βέλος σύνδεσης 98">
            <a:extLst>
              <a:ext uri="{FF2B5EF4-FFF2-40B4-BE49-F238E27FC236}">
                <a16:creationId xmlns:a16="http://schemas.microsoft.com/office/drawing/2014/main" id="{FEF19DE6-8622-4072-85BF-2BBE83808088}"/>
              </a:ext>
            </a:extLst>
          </p:cNvPr>
          <p:cNvCxnSpPr>
            <a:cxnSpLocks/>
          </p:cNvCxnSpPr>
          <p:nvPr/>
        </p:nvCxnSpPr>
        <p:spPr>
          <a:xfrm>
            <a:off x="539222" y="4672850"/>
            <a:ext cx="1441763" cy="75767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Ευθύγραμμο βέλος σύνδεσης 101">
            <a:extLst>
              <a:ext uri="{FF2B5EF4-FFF2-40B4-BE49-F238E27FC236}">
                <a16:creationId xmlns:a16="http://schemas.microsoft.com/office/drawing/2014/main" id="{BA6FB587-744E-414A-8FF0-37C96B47B951}"/>
              </a:ext>
            </a:extLst>
          </p:cNvPr>
          <p:cNvCxnSpPr>
            <a:cxnSpLocks/>
          </p:cNvCxnSpPr>
          <p:nvPr/>
        </p:nvCxnSpPr>
        <p:spPr>
          <a:xfrm>
            <a:off x="1634482" y="5126083"/>
            <a:ext cx="1479351" cy="89711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Ευθύγραμμο βέλος σύνδεσης 102">
            <a:extLst>
              <a:ext uri="{FF2B5EF4-FFF2-40B4-BE49-F238E27FC236}">
                <a16:creationId xmlns:a16="http://schemas.microsoft.com/office/drawing/2014/main" id="{54085AEA-8908-4DE5-B69D-EA10968E4EC5}"/>
              </a:ext>
            </a:extLst>
          </p:cNvPr>
          <p:cNvCxnSpPr>
            <a:cxnSpLocks/>
          </p:cNvCxnSpPr>
          <p:nvPr/>
        </p:nvCxnSpPr>
        <p:spPr>
          <a:xfrm>
            <a:off x="189200" y="4613088"/>
            <a:ext cx="2999053" cy="162502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9" name="Picture 2" descr="ÎÏÎ¿ÏÎ­Î»ÎµÏÎ¼Î± ÎµÎ¹ÎºÏÎ½Î±Ï Î³Î¹Î± bounce project">
            <a:extLst>
              <a:ext uri="{FF2B5EF4-FFF2-40B4-BE49-F238E27FC236}">
                <a16:creationId xmlns:a16="http://schemas.microsoft.com/office/drawing/2014/main" id="{80B551B3-3D69-42F7-80DC-4C8FB893A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ÎÏÎ¿ÏÎ­Î»ÎµÏÎ¼Î± ÎµÎ¹ÎºÏÎ½Î±Ï Î³Î¹Î± forth">
            <a:extLst>
              <a:ext uri="{FF2B5EF4-FFF2-40B4-BE49-F238E27FC236}">
                <a16:creationId xmlns:a16="http://schemas.microsoft.com/office/drawing/2014/main" id="{12D0F8BC-342E-486C-8579-53AE63CFC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81217"/>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4158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56B0602-9A2A-43FE-BB75-DCA50225CA9A}"/>
              </a:ext>
            </a:extLst>
          </p:cNvPr>
          <p:cNvSpPr>
            <a:spLocks noGrp="1"/>
          </p:cNvSpPr>
          <p:nvPr>
            <p:ph idx="1"/>
          </p:nvPr>
        </p:nvSpPr>
        <p:spPr/>
        <p:txBody>
          <a:bodyPr>
            <a:normAutofit/>
          </a:bodyPr>
          <a:lstStyle/>
          <a:p>
            <a:r>
              <a:rPr lang="en-US" sz="2200" dirty="0"/>
              <a:t>People often have to manage multiple goals and several self-regulatory processes simultaneously.</a:t>
            </a:r>
          </a:p>
          <a:p>
            <a:endParaRPr lang="en-US" sz="2200" dirty="0"/>
          </a:p>
          <a:p>
            <a:r>
              <a:rPr lang="en-US" sz="2200" dirty="0"/>
              <a:t>So, there is need for specific theories to unpack self-regulation in particular situations and explain how it succeeds or fails, as well as the unique processes that take place in those situations.</a:t>
            </a:r>
            <a:endParaRPr lang="el-GR" sz="2200" dirty="0"/>
          </a:p>
        </p:txBody>
      </p:sp>
      <p:pic>
        <p:nvPicPr>
          <p:cNvPr id="5" name="Picture 2" descr="ÎÏÎ¿ÏÎ­Î»ÎµÏÎ¼Î± ÎµÎ¹ÎºÏÎ½Î±Ï Î³Î¹Î± bounce project">
            <a:extLst>
              <a:ext uri="{FF2B5EF4-FFF2-40B4-BE49-F238E27FC236}">
                <a16:creationId xmlns:a16="http://schemas.microsoft.com/office/drawing/2014/main" id="{0C77EC79-2046-47D3-8005-21CADF116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ÎÏÎ¿ÏÎ­Î»ÎµÏÎ¼Î± ÎµÎ¹ÎºÏÎ½Î±Ï Î³Î¹Î± forth">
            <a:extLst>
              <a:ext uri="{FF2B5EF4-FFF2-40B4-BE49-F238E27FC236}">
                <a16:creationId xmlns:a16="http://schemas.microsoft.com/office/drawing/2014/main" id="{9FB2A5A0-FCA3-4F15-A737-6ED9B062B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88243"/>
      </p:ext>
    </p:extLst>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E9B57A-077C-446A-B24F-A0B1759E4BA1}"/>
              </a:ext>
            </a:extLst>
          </p:cNvPr>
          <p:cNvSpPr>
            <a:spLocks noGrp="1"/>
          </p:cNvSpPr>
          <p:nvPr>
            <p:ph type="title"/>
          </p:nvPr>
        </p:nvSpPr>
        <p:spPr/>
        <p:txBody>
          <a:bodyPr/>
          <a:lstStyle/>
          <a:p>
            <a:r>
              <a:rPr lang="en-US" b="1" dirty="0">
                <a:solidFill>
                  <a:srgbClr val="C00000"/>
                </a:solidFill>
              </a:rPr>
              <a:t>Self-regulation and adaptation to illness</a:t>
            </a:r>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AB973D68-D1C6-47FC-8F2A-3A9EC29DFE70}"/>
              </a:ext>
            </a:extLst>
          </p:cNvPr>
          <p:cNvSpPr>
            <a:spLocks noGrp="1"/>
          </p:cNvSpPr>
          <p:nvPr>
            <p:ph idx="1"/>
          </p:nvPr>
        </p:nvSpPr>
        <p:spPr>
          <a:xfrm>
            <a:off x="732692" y="2233246"/>
            <a:ext cx="10363200" cy="4355123"/>
          </a:xfrm>
        </p:spPr>
        <p:txBody>
          <a:bodyPr/>
          <a:lstStyle/>
          <a:p>
            <a:r>
              <a:rPr lang="en-US" dirty="0"/>
              <a:t>The health domain poses a challenge for SR theories due to the substantial discrepancy between the importance of health-related goals and the frequent failure to act on these goals. </a:t>
            </a:r>
          </a:p>
          <a:p>
            <a:endParaRPr lang="en-US" dirty="0"/>
          </a:p>
          <a:p>
            <a:r>
              <a:rPr lang="en-US" dirty="0"/>
              <a:t>Moreover, some of these goals may not be “own” goals but “given” by the health professionals  (de Ridder &amp; de Wit, 2006).</a:t>
            </a:r>
          </a:p>
          <a:p>
            <a:endParaRPr lang="en-US" dirty="0"/>
          </a:p>
          <a:p>
            <a:r>
              <a:rPr lang="en-US" dirty="0"/>
              <a:t>This is particularly true for chronic illness and patients with a life threatening or severe condition.</a:t>
            </a:r>
          </a:p>
          <a:p>
            <a:endParaRPr lang="el-GR" dirty="0"/>
          </a:p>
        </p:txBody>
      </p:sp>
      <p:pic>
        <p:nvPicPr>
          <p:cNvPr id="5" name="Picture 2" descr="ÎÏÎ¿ÏÎ­Î»ÎµÏÎ¼Î± ÎµÎ¹ÎºÏÎ½Î±Ï Î³Î¹Î± bounce project">
            <a:extLst>
              <a:ext uri="{FF2B5EF4-FFF2-40B4-BE49-F238E27FC236}">
                <a16:creationId xmlns:a16="http://schemas.microsoft.com/office/drawing/2014/main" id="{457AD552-CE68-49A1-8537-2774A66B6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ÎÏÎ¿ÏÎ­Î»ÎµÏÎ¼Î± ÎµÎ¹ÎºÏÎ½Î±Ï Î³Î¹Î± forth">
            <a:extLst>
              <a:ext uri="{FF2B5EF4-FFF2-40B4-BE49-F238E27FC236}">
                <a16:creationId xmlns:a16="http://schemas.microsoft.com/office/drawing/2014/main" id="{49121BAB-755A-4935-8F47-AC143F38D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51610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AD706C-9482-4091-BD48-E4B6BC458A17}"/>
              </a:ext>
            </a:extLst>
          </p:cNvPr>
          <p:cNvSpPr>
            <a:spLocks noGrp="1"/>
          </p:cNvSpPr>
          <p:nvPr>
            <p:ph type="title"/>
          </p:nvPr>
        </p:nvSpPr>
        <p:spPr/>
        <p:txBody>
          <a:bodyPr/>
          <a:lstStyle/>
          <a:p>
            <a:r>
              <a:rPr lang="en-US" dirty="0"/>
              <a:t>The </a:t>
            </a:r>
            <a:r>
              <a:rPr lang="en-US" b="1" dirty="0">
                <a:solidFill>
                  <a:srgbClr val="C00000"/>
                </a:solidFill>
              </a:rPr>
              <a:t>Common Sense Model </a:t>
            </a:r>
            <a:r>
              <a:rPr lang="en-US" dirty="0"/>
              <a:t>(CSM) of Self-regulation in Illness</a:t>
            </a:r>
            <a:endParaRPr lang="el-GR" dirty="0"/>
          </a:p>
        </p:txBody>
      </p:sp>
      <p:sp>
        <p:nvSpPr>
          <p:cNvPr id="3" name="Θέση περιεχομένου 2">
            <a:extLst>
              <a:ext uri="{FF2B5EF4-FFF2-40B4-BE49-F238E27FC236}">
                <a16:creationId xmlns:a16="http://schemas.microsoft.com/office/drawing/2014/main" id="{F9057B19-4EF9-4D1C-9F59-EC1A8F0D7D5A}"/>
              </a:ext>
            </a:extLst>
          </p:cNvPr>
          <p:cNvSpPr>
            <a:spLocks noGrp="1"/>
          </p:cNvSpPr>
          <p:nvPr>
            <p:ph idx="1"/>
          </p:nvPr>
        </p:nvSpPr>
        <p:spPr>
          <a:xfrm>
            <a:off x="810878" y="2510118"/>
            <a:ext cx="9239956" cy="4195481"/>
          </a:xfrm>
        </p:spPr>
        <p:txBody>
          <a:bodyPr>
            <a:normAutofit lnSpcReduction="10000"/>
          </a:bodyPr>
          <a:lstStyle/>
          <a:p>
            <a:r>
              <a:rPr lang="en-US" sz="2400" dirty="0">
                <a:latin typeface="+mn-lt"/>
              </a:rPr>
              <a:t>Adaptation to illness is a dynamic and complex self-regulation process.</a:t>
            </a:r>
          </a:p>
          <a:p>
            <a:r>
              <a:rPr lang="en-US" sz="2400" dirty="0">
                <a:latin typeface="+mn-lt"/>
              </a:rPr>
              <a:t>It’s based </a:t>
            </a:r>
            <a:r>
              <a:rPr lang="en-US" altLang="el-GR" sz="2400" dirty="0">
                <a:latin typeface="+mn-lt"/>
                <a:cs typeface="Times New Roman" panose="02020603050405020304" pitchFamily="18" charset="0"/>
              </a:rPr>
              <a:t>on patient’s ability to </a:t>
            </a:r>
          </a:p>
          <a:p>
            <a:pPr lvl="2">
              <a:defRPr/>
            </a:pPr>
            <a:r>
              <a:rPr lang="en-US" altLang="el-GR" sz="2000" dirty="0">
                <a:solidFill>
                  <a:srgbClr val="FFC000"/>
                </a:solidFill>
                <a:latin typeface="+mn-lt"/>
                <a:cs typeface="Times New Roman" panose="02020603050405020304" pitchFamily="18" charset="0"/>
              </a:rPr>
              <a:t>interpret information</a:t>
            </a:r>
          </a:p>
          <a:p>
            <a:pPr lvl="2">
              <a:defRPr/>
            </a:pPr>
            <a:r>
              <a:rPr lang="en-US" altLang="el-GR" sz="2000" dirty="0">
                <a:solidFill>
                  <a:srgbClr val="FFC000"/>
                </a:solidFill>
                <a:latin typeface="+mn-lt"/>
                <a:cs typeface="Times New Roman" panose="02020603050405020304" pitchFamily="18" charset="0"/>
              </a:rPr>
              <a:t>associate perceptual events (e.g., symptoms) to abstract concepts (e.g., representations) </a:t>
            </a:r>
          </a:p>
          <a:p>
            <a:pPr lvl="2">
              <a:defRPr/>
            </a:pPr>
            <a:r>
              <a:rPr lang="en-US" altLang="el-GR" sz="2000" dirty="0">
                <a:solidFill>
                  <a:srgbClr val="FFC000"/>
                </a:solidFill>
                <a:latin typeface="+mn-lt"/>
                <a:cs typeface="Times New Roman" panose="02020603050405020304" pitchFamily="18" charset="0"/>
              </a:rPr>
              <a:t>transform information into action plans</a:t>
            </a:r>
          </a:p>
          <a:p>
            <a:pPr marL="0" indent="0">
              <a:buNone/>
            </a:pPr>
            <a:endParaRPr lang="en-US" sz="2400" dirty="0"/>
          </a:p>
          <a:p>
            <a:pPr marL="0" indent="0">
              <a:buNone/>
            </a:pPr>
            <a:r>
              <a:rPr lang="en-US" sz="2400" dirty="0"/>
              <a:t>(Leventhal et al., 1980; Leventhal et al., 1992; Leventhal et al., 2005)</a:t>
            </a:r>
            <a:endParaRPr lang="en-US" dirty="0"/>
          </a:p>
        </p:txBody>
      </p:sp>
      <p:pic>
        <p:nvPicPr>
          <p:cNvPr id="5" name="Picture 2" descr="ÎÏÎ¿ÏÎ­Î»ÎµÏÎ¼Î± ÎµÎ¹ÎºÏÎ½Î±Ï Î³Î¹Î± bounce project">
            <a:extLst>
              <a:ext uri="{FF2B5EF4-FFF2-40B4-BE49-F238E27FC236}">
                <a16:creationId xmlns:a16="http://schemas.microsoft.com/office/drawing/2014/main" id="{618DE7F3-B97D-4A91-9ADE-C12159166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ÎÏÎ¿ÏÎ­Î»ÎµÏÎ¼Î± ÎµÎ¹ÎºÏÎ½Î±Ï Î³Î¹Î± forth">
            <a:extLst>
              <a:ext uri="{FF2B5EF4-FFF2-40B4-BE49-F238E27FC236}">
                <a16:creationId xmlns:a16="http://schemas.microsoft.com/office/drawing/2014/main" id="{C548A0B7-6E4C-4957-BB6E-D3FE1947C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881979"/>
      </p:ext>
    </p:extLst>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8D9631D-80CF-4CB3-BB7A-8209D698559A}"/>
              </a:ext>
            </a:extLst>
          </p:cNvPr>
          <p:cNvSpPr>
            <a:spLocks noGrp="1"/>
          </p:cNvSpPr>
          <p:nvPr>
            <p:ph idx="1"/>
          </p:nvPr>
        </p:nvSpPr>
        <p:spPr>
          <a:xfrm>
            <a:off x="505098" y="992777"/>
            <a:ext cx="10615748" cy="5460273"/>
          </a:xfrm>
        </p:spPr>
        <p:txBody>
          <a:bodyPr>
            <a:normAutofit fontScale="92500" lnSpcReduction="10000"/>
          </a:bodyPr>
          <a:lstStyle/>
          <a:p>
            <a:pPr>
              <a:spcAft>
                <a:spcPts val="1200"/>
              </a:spcAft>
            </a:pPr>
            <a:r>
              <a:rPr lang="en-US" sz="2400" b="1" cap="all" dirty="0">
                <a:solidFill>
                  <a:srgbClr val="C00000"/>
                </a:solidFill>
              </a:rPr>
              <a:t>The process </a:t>
            </a:r>
            <a:r>
              <a:rPr lang="en-US" dirty="0"/>
              <a:t>is initiated by a </a:t>
            </a:r>
            <a:r>
              <a:rPr lang="en-US" dirty="0">
                <a:solidFill>
                  <a:srgbClr val="FFC000"/>
                </a:solidFill>
              </a:rPr>
              <a:t>felt symptom </a:t>
            </a:r>
            <a:r>
              <a:rPr lang="en-US" dirty="0"/>
              <a:t>or perceived deviation from normal function, or by </a:t>
            </a:r>
            <a:r>
              <a:rPr lang="en-US" dirty="0">
                <a:solidFill>
                  <a:srgbClr val="FFC000"/>
                </a:solidFill>
              </a:rPr>
              <a:t>external stimuli</a:t>
            </a:r>
            <a:r>
              <a:rPr lang="en-US" dirty="0"/>
              <a:t>.</a:t>
            </a:r>
          </a:p>
          <a:p>
            <a:pPr>
              <a:spcAft>
                <a:spcPts val="1200"/>
              </a:spcAft>
            </a:pPr>
            <a:r>
              <a:rPr lang="en-US" dirty="0"/>
              <a:t>Next, an illness schema or “</a:t>
            </a:r>
            <a:r>
              <a:rPr lang="en-US" dirty="0">
                <a:solidFill>
                  <a:srgbClr val="FFC000"/>
                </a:solidFill>
              </a:rPr>
              <a:t>prototype</a:t>
            </a:r>
            <a:r>
              <a:rPr lang="en-US" dirty="0"/>
              <a:t>” is activated, based on previous history, knowledge and beliefs.</a:t>
            </a:r>
          </a:p>
          <a:p>
            <a:pPr>
              <a:spcAft>
                <a:spcPts val="1200"/>
              </a:spcAft>
            </a:pPr>
            <a:r>
              <a:rPr lang="en-US" dirty="0"/>
              <a:t>Then, patients develop dynamic </a:t>
            </a:r>
            <a:r>
              <a:rPr lang="en-US" dirty="0">
                <a:solidFill>
                  <a:srgbClr val="FFC000"/>
                </a:solidFill>
              </a:rPr>
              <a:t>cognitive and emotional representations </a:t>
            </a:r>
            <a:r>
              <a:rPr lang="en-US" dirty="0"/>
              <a:t>about illness/symptom and potential treatment so as to make sense of their condition (e.g., “</a:t>
            </a:r>
            <a:r>
              <a:rPr lang="en-US" i="1" dirty="0"/>
              <a:t>I am probably just tired. Nothing to worry about</a:t>
            </a:r>
            <a:r>
              <a:rPr lang="en-US" dirty="0"/>
              <a:t>”).</a:t>
            </a:r>
          </a:p>
          <a:p>
            <a:pPr>
              <a:spcAft>
                <a:spcPts val="1200"/>
              </a:spcAft>
            </a:pPr>
            <a:r>
              <a:rPr lang="en-US" dirty="0"/>
              <a:t>Guided by illness representations, patients develop short- and long-term </a:t>
            </a:r>
            <a:r>
              <a:rPr lang="en-US" dirty="0">
                <a:solidFill>
                  <a:srgbClr val="FFC000"/>
                </a:solidFill>
              </a:rPr>
              <a:t>action plans and coping procedures</a:t>
            </a:r>
            <a:r>
              <a:rPr lang="en-US" dirty="0"/>
              <a:t> in order to manage symptoms and regulate emotions (e.g., “</a:t>
            </a:r>
            <a:r>
              <a:rPr lang="en-US" i="1" dirty="0"/>
              <a:t>Have to rest for a couple of days</a:t>
            </a:r>
            <a:r>
              <a:rPr lang="en-US" dirty="0"/>
              <a:t>”).</a:t>
            </a:r>
          </a:p>
          <a:p>
            <a:r>
              <a:rPr lang="en-US" dirty="0">
                <a:solidFill>
                  <a:srgbClr val="FFC000"/>
                </a:solidFill>
              </a:rPr>
              <a:t>Evaluation</a:t>
            </a:r>
            <a:r>
              <a:rPr lang="en-US" dirty="0"/>
              <a:t> of the entire process (“</a:t>
            </a:r>
            <a:r>
              <a:rPr lang="en-US" i="1" dirty="0"/>
              <a:t>Am I better?</a:t>
            </a:r>
            <a:r>
              <a:rPr lang="en-US" dirty="0"/>
              <a:t>”) – comparison with expected or desired outcomes.</a:t>
            </a:r>
          </a:p>
          <a:p>
            <a:pPr marL="0" indent="0">
              <a:buNone/>
            </a:pPr>
            <a:endParaRPr lang="el-GR" dirty="0"/>
          </a:p>
          <a:p>
            <a:r>
              <a:rPr lang="en-US" i="1" dirty="0"/>
              <a:t>Constant feedback loops – system </a:t>
            </a:r>
            <a:r>
              <a:rPr lang="en-US" i="1" dirty="0">
                <a:solidFill>
                  <a:srgbClr val="FFFF00"/>
                </a:solidFill>
              </a:rPr>
              <a:t>coherence</a:t>
            </a:r>
            <a:r>
              <a:rPr lang="en-US" i="1" dirty="0"/>
              <a:t>/non-coherence: secures continuation of behavior/changes in representations and behavior.</a:t>
            </a:r>
          </a:p>
          <a:p>
            <a:endParaRPr lang="el-GR" dirty="0"/>
          </a:p>
        </p:txBody>
      </p:sp>
      <p:pic>
        <p:nvPicPr>
          <p:cNvPr id="4" name="Picture 2" descr="ÎÏÎ¿ÏÎ­Î»ÎµÏÎ¼Î± ÎµÎ¹ÎºÏÎ½Î±Ï Î³Î¹Î± bounce project">
            <a:extLst>
              <a:ext uri="{FF2B5EF4-FFF2-40B4-BE49-F238E27FC236}">
                <a16:creationId xmlns:a16="http://schemas.microsoft.com/office/drawing/2014/main" id="{2DF3DBB4-FB48-4757-A47A-2D3FCEDD1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377" y="21706"/>
            <a:ext cx="1079623" cy="1133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ÎÏÎ¿ÏÎ­Î»ÎµÏÎ¼Î± ÎµÎ¹ÎºÏÎ½Î±Ï Î³Î¹Î± forth">
            <a:extLst>
              <a:ext uri="{FF2B5EF4-FFF2-40B4-BE49-F238E27FC236}">
                <a16:creationId xmlns:a16="http://schemas.microsoft.com/office/drawing/2014/main" id="{59F71ACB-57E7-4E22-B426-566FAF030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646" y="6465271"/>
            <a:ext cx="1413114" cy="37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44647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1681</TotalTime>
  <Words>1850</Words>
  <Application>Microsoft Office PowerPoint</Application>
  <PresentationFormat>Ευρεία οθόνη</PresentationFormat>
  <Paragraphs>184</Paragraphs>
  <Slides>24</Slides>
  <Notes>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24</vt:i4>
      </vt:variant>
    </vt:vector>
  </HeadingPairs>
  <TitlesOfParts>
    <vt:vector size="31" baseType="lpstr">
      <vt:lpstr>Arial</vt:lpstr>
      <vt:lpstr>Calibri</vt:lpstr>
      <vt:lpstr>Century Gothic</vt:lpstr>
      <vt:lpstr>Times New Roman</vt:lpstr>
      <vt:lpstr>Wingdings</vt:lpstr>
      <vt:lpstr>Wingdings 3</vt:lpstr>
      <vt:lpstr>Ιόν</vt:lpstr>
      <vt:lpstr>Processes and Mechanisms Involved in Psychological Adaptation to Cancer: An Overarching Theory for BOUNCE</vt:lpstr>
      <vt:lpstr>Overview</vt:lpstr>
      <vt:lpstr>Self-regulation</vt:lpstr>
      <vt:lpstr>Παρουσίαση του PowerPoint</vt:lpstr>
      <vt:lpstr>Παρουσίαση του PowerPoint</vt:lpstr>
      <vt:lpstr>Παρουσίαση του PowerPoint</vt:lpstr>
      <vt:lpstr>Self-regulation and adaptation to illness</vt:lpstr>
      <vt:lpstr>The Common Sense Model (CSM) of Self-regulation in Illness</vt:lpstr>
      <vt:lpstr>Παρουσίαση του PowerPoint</vt:lpstr>
      <vt:lpstr>Παρουσίαση του PowerPoint</vt:lpstr>
      <vt:lpstr> CSM and cancer: Empirical data</vt:lpstr>
      <vt:lpstr>Παρουσίαση του PowerPoint</vt:lpstr>
      <vt:lpstr>Self-regulation, CSM and BOUNCE</vt:lpstr>
      <vt:lpstr>The BOUNCE prospective study:  summary of variables measured</vt:lpstr>
      <vt:lpstr> </vt:lpstr>
      <vt:lpstr>Παρουσίαση του PowerPoint</vt:lpstr>
      <vt:lpstr>Παρουσίαση του PowerPoint</vt:lpstr>
      <vt:lpstr>Resilience as process…</vt:lpstr>
      <vt:lpstr>The full model accounting for the main outcomes</vt:lpstr>
      <vt:lpstr>Παρουσίαση του PowerPoint</vt:lpstr>
      <vt:lpstr>additional simple(r) pathways to be examined</vt:lpstr>
      <vt:lpstr>BOUNCE Project: The Implications</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Processes and Mechanisms Involved in Psychological Adaptation to Cancer: An Overarching Theory for BOUNCE</dc:title>
  <dc:creator>Ευαγγελος καραδημας</dc:creator>
  <cp:lastModifiedBy>Ευαγγελος καραδημας</cp:lastModifiedBy>
  <cp:revision>100</cp:revision>
  <cp:lastPrinted>2019-03-14T10:54:58Z</cp:lastPrinted>
  <dcterms:created xsi:type="dcterms:W3CDTF">2019-02-28T10:26:15Z</dcterms:created>
  <dcterms:modified xsi:type="dcterms:W3CDTF">2019-06-08T06:42:33Z</dcterms:modified>
</cp:coreProperties>
</file>