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2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5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7" r:id="rId17"/>
    <p:sldId id="278" r:id="rId18"/>
    <p:sldId id="276" r:id="rId19"/>
    <p:sldId id="271" r:id="rId2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3532" autoAdjust="0"/>
  </p:normalViewPr>
  <p:slideViewPr>
    <p:cSldViewPr>
      <p:cViewPr varScale="1">
        <p:scale>
          <a:sx n="77" d="100"/>
          <a:sy n="77" d="100"/>
        </p:scale>
        <p:origin x="-3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192.168.10.1\users\ruthy\LAST%20VERSIONS\Yuval\&#1502;&#1512;&#1499;&#1494;%20&#1505;&#1512;&#1496;&#1503;%20&#1491;&#1493;&#1493;&#1497;&#1491;&#1493;&#1507;\&#1499;&#1514;&#1497;&#1489;&#1514;%20&#1502;&#1488;&#1502;&#1512;&#1497;&#1501;%20&#1499;&#1493;&#1500;&#1500;%20&#1514;&#1499;&#1514;&#1493;&#1489;&#1514;%20&#1492;&#1502;&#1497;&#1497;&#1500;&#1497;&#1501;%20&#1492;&#1511;&#1513;&#1493;&#1512;&#1492;\&#1502;&#1488;&#1502;&#1512;%20&#1513;&#1500;%20&#1512;&#1493;&#1514;&#1497;%20&#1506;&#1500;%20&#1504;&#1514;&#1493;&#1504;&#1497;%20&#1491;&#1493;&#1493;&#1497;&#1491;&#1493;&#1507;\&#1511;&#1489;&#1510;&#1497;%20&#1504;&#1514;&#1493;&#1504;&#1497;&#1501;%20&#1493;&#1504;&#1497;&#1514;&#1493;&#1495;&#1497;&#1501;\&#1502;&#1502;&#1510;&#1488;&#1497;&#1501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\users\ruthy\LAST%20VERSIONS\Yuval\&#1502;&#1512;&#1499;&#1494;%20&#1505;&#1512;&#1496;&#1503;%20&#1491;&#1493;&#1493;&#1497;&#1491;&#1493;&#1507;\&#1511;&#1489;&#1510;&#1497;%20&#1504;&#1514;&#1493;&#1504;&#1497;&#1501;%20&#1491;&#1493;&#1493;&#1497;&#1491;&#1493;&#1507;\&#1504;&#1497;&#1514;&#1493;&#1495;&#1497;&#1501;%20&#1493;&#1514;&#1493;&#1510;&#1488;&#1493;&#1514;\&#1504;&#1497;&#1514;&#1493;&#1495;&#1497;&#1501;%20&#1500;&#1508;&#1490;&#1497;&#1513;&#1492;%20&#1489;%20-%2024.12.2013\&#1496;&#1489;&#1500;&#1488;&#1493;&#1514;%20&#1493;&#1490;&#1512;&#1508;&#1497;&#1501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1\users\ruthy\LAST%20VERSIONS\Yuval\&#1502;&#1512;&#1499;&#1494;%20&#1505;&#1512;&#1496;&#1503;%20&#1491;&#1493;&#1493;&#1497;&#1491;&#1493;&#1507;\&#1511;&#1489;&#1510;&#1497;%20&#1504;&#1514;&#1493;&#1504;&#1497;&#1501;%20&#1491;&#1493;&#1493;&#1497;&#1491;&#1493;&#1507;\&#1504;&#1497;&#1514;&#1493;&#1495;&#1497;&#1501;%20&#1493;&#1514;&#1493;&#1510;&#1488;&#1493;&#1514;\&#1504;&#1497;&#1514;&#1493;&#1495;&#1497;&#1501;%20&#1500;&#1508;&#1490;&#1497;&#1513;&#1492;%20&#1489;%20-%2024.12.2013\&#1496;&#1489;&#1500;&#1488;&#1493;&#1514;%20&#1493;&#1490;&#1512;&#1508;&#1497;&#15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1072796934865946E-2"/>
          <c:y val="0.10228296478296478"/>
          <c:w val="0.95785440613026862"/>
          <c:h val="0.86131244881244706"/>
        </c:manualLayout>
      </c:layout>
      <c:lineChart>
        <c:grouping val="standard"/>
        <c:ser>
          <c:idx val="0"/>
          <c:order val="0"/>
          <c:tx>
            <c:strRef>
              <c:f>'Interaction 2'!$V$3</c:f>
              <c:strCache>
                <c:ptCount val="1"/>
                <c:pt idx="0">
                  <c:v>Intervention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/>
                </a:pPr>
                <a:endParaRPr lang="he-IL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'Interaction 2'!$W$2:$X$2</c:f>
              <c:strCache>
                <c:ptCount val="2"/>
                <c:pt idx="0">
                  <c:v>PTG at Basline</c:v>
                </c:pt>
                <c:pt idx="1">
                  <c:v>PTG After 6 Months</c:v>
                </c:pt>
              </c:strCache>
            </c:strRef>
          </c:cat>
          <c:val>
            <c:numRef>
              <c:f>'Interaction 2'!$W$3:$X$3</c:f>
              <c:numCache>
                <c:formatCode>0.00</c:formatCode>
                <c:ptCount val="2"/>
                <c:pt idx="0">
                  <c:v>3.0980710466004919</c:v>
                </c:pt>
                <c:pt idx="1">
                  <c:v>3.4501082251082167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9A-40F3-87C6-78123BC9AC22}"/>
            </c:ext>
          </c:extLst>
        </c:ser>
        <c:ser>
          <c:idx val="1"/>
          <c:order val="1"/>
          <c:tx>
            <c:strRef>
              <c:f>'Interaction 2'!$V$4</c:f>
              <c:strCache>
                <c:ptCount val="1"/>
                <c:pt idx="0">
                  <c:v>Comparison group </c:v>
                </c:pt>
              </c:strCache>
            </c:strRef>
          </c:tx>
          <c:spPr>
            <a:ln>
              <a:solidFill>
                <a:sysClr val="windowText" lastClr="000000"/>
              </a:solidFill>
              <a:prstDash val="sysDot"/>
            </a:ln>
          </c:spPr>
          <c:marker>
            <c:symbol val="circle"/>
            <c:size val="8"/>
            <c:spPr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/>
                </a:pPr>
                <a:endParaRPr lang="he-IL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'Interaction 2'!$W$2:$X$2</c:f>
              <c:strCache>
                <c:ptCount val="2"/>
                <c:pt idx="0">
                  <c:v>PTG at Basline</c:v>
                </c:pt>
                <c:pt idx="1">
                  <c:v>PTG After 6 Months</c:v>
                </c:pt>
              </c:strCache>
            </c:strRef>
          </c:cat>
          <c:val>
            <c:numRef>
              <c:f>'Interaction 2'!$W$4:$X$4</c:f>
              <c:numCache>
                <c:formatCode>0.00</c:formatCode>
                <c:ptCount val="2"/>
                <c:pt idx="0">
                  <c:v>3.2524711399711377</c:v>
                </c:pt>
                <c:pt idx="1">
                  <c:v>3.3327096149464568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9A-40F3-87C6-78123BC9AC22}"/>
            </c:ext>
          </c:extLst>
        </c:ser>
        <c:marker val="1"/>
        <c:axId val="77964032"/>
        <c:axId val="77965568"/>
      </c:lineChart>
      <c:catAx>
        <c:axId val="77964032"/>
        <c:scaling>
          <c:orientation val="minMax"/>
        </c:scaling>
        <c:delete val="1"/>
        <c:axPos val="b"/>
        <c:numFmt formatCode="General" sourceLinked="0"/>
        <c:majorTickMark val="none"/>
        <c:tickLblPos val="nextTo"/>
        <c:crossAx val="77965568"/>
        <c:crosses val="autoZero"/>
        <c:auto val="1"/>
        <c:lblAlgn val="ctr"/>
        <c:lblOffset val="100"/>
      </c:catAx>
      <c:valAx>
        <c:axId val="77965568"/>
        <c:scaling>
          <c:orientation val="minMax"/>
          <c:min val="3"/>
        </c:scaling>
        <c:delete val="1"/>
        <c:axPos val="l"/>
        <c:numFmt formatCode="0.00" sourceLinked="1"/>
        <c:tickLblPos val="none"/>
        <c:crossAx val="77964032"/>
        <c:crosses val="autoZero"/>
        <c:crossBetween val="between"/>
      </c:valAx>
      <c:spPr>
        <a:noFill/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2600" b="1" baseline="0"/>
            </a:pPr>
            <a:endParaRPr lang="he-IL"/>
          </a:p>
        </c:txPr>
      </c:legendEntry>
      <c:legendEntry>
        <c:idx val="1"/>
        <c:txPr>
          <a:bodyPr/>
          <a:lstStyle/>
          <a:p>
            <a:pPr>
              <a:defRPr sz="2600" b="1" baseline="0"/>
            </a:pPr>
            <a:endParaRPr lang="he-IL"/>
          </a:p>
        </c:txPr>
      </c:legendEntry>
      <c:layout>
        <c:manualLayout>
          <c:xMode val="edge"/>
          <c:yMode val="edge"/>
          <c:x val="0"/>
          <c:y val="2.7777777777778803E-2"/>
          <c:w val="1"/>
          <c:h val="9.4923811606882763E-2"/>
        </c:manualLayout>
      </c:layout>
      <c:txPr>
        <a:bodyPr/>
        <a:lstStyle/>
        <a:p>
          <a:pPr>
            <a:defRPr lang="en-US" sz="2600" b="1"/>
          </a:pPr>
          <a:endParaRPr lang="he-IL"/>
        </a:p>
      </c:txPr>
    </c:legend>
    <c:plotVisOnly val="1"/>
    <c:dispBlanksAs val="gap"/>
  </c:chart>
  <c:spPr>
    <a:noFill/>
    <a:ln w="12700">
      <a:solidFill>
        <a:schemeClr val="tx1"/>
      </a:solidFill>
    </a:ln>
  </c:sp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1441869677164332E-3"/>
          <c:y val="5.6402860205784507E-2"/>
          <c:w val="0.99371162606456764"/>
          <c:h val="0.8871942795884354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C74E-42FB-BA68-5B54F4F37EA1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4E-42FB-BA68-5B54F4F37EA1}"/>
              </c:ext>
            </c:extLst>
          </c:dPt>
          <c:cat>
            <c:strRef>
              <c:f>גיליון2!$D$2:$D$3</c:f>
              <c:strCache>
                <c:ptCount val="2"/>
                <c:pt idx="0">
                  <c:v>Illusory PTG</c:v>
                </c:pt>
                <c:pt idx="1">
                  <c:v>Constructive PTG</c:v>
                </c:pt>
              </c:strCache>
            </c:strRef>
          </c:cat>
          <c:val>
            <c:numRef>
              <c:f>גיליון2!$E$2:$E$3</c:f>
              <c:numCache>
                <c:formatCode>###0</c:formatCode>
                <c:ptCount val="2"/>
                <c:pt idx="0">
                  <c:v>4</c:v>
                </c:pt>
                <c:pt idx="1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4E-42FB-BA68-5B54F4F37EA1}"/>
            </c:ext>
          </c:extLst>
        </c:ser>
        <c:firstSliceAng val="0"/>
      </c:pieChart>
    </c:plotArea>
    <c:plotVisOnly val="1"/>
    <c:dispBlanksAs val="zero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autoTitleDeleted val="1"/>
    <c:plotArea>
      <c:layout>
        <c:manualLayout>
          <c:layoutTarget val="inner"/>
          <c:xMode val="edge"/>
          <c:yMode val="edge"/>
          <c:x val="3.1441869677164345E-3"/>
          <c:y val="5.6402860205784507E-2"/>
          <c:w val="0.99371162606456764"/>
          <c:h val="0.8871942795884355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ADE-401D-86D7-B87994C065B4}"/>
              </c:ext>
            </c:extLst>
          </c:dPt>
          <c:dPt>
            <c:idx val="1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DE-401D-86D7-B87994C065B4}"/>
              </c:ext>
            </c:extLst>
          </c:dPt>
          <c:cat>
            <c:strRef>
              <c:f>גיליון2!$A$2:$A$3</c:f>
              <c:strCache>
                <c:ptCount val="2"/>
                <c:pt idx="0">
                  <c:v>Constructive PTG</c:v>
                </c:pt>
                <c:pt idx="1">
                  <c:v>Illusory PTG</c:v>
                </c:pt>
              </c:strCache>
            </c:strRef>
          </c:cat>
          <c:val>
            <c:numRef>
              <c:f>גיליון2!$B$2:$B$3</c:f>
              <c:numCache>
                <c:formatCode>###0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ADE-401D-86D7-B87994C065B4}"/>
            </c:ext>
          </c:extLst>
        </c:ser>
        <c:firstSliceAng val="0"/>
      </c:pieChart>
    </c:plotArea>
    <c:plotVisOnly val="1"/>
    <c:dispBlanksAs val="zero"/>
  </c:chart>
  <c:spPr>
    <a:noFill/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A0854D-BD9C-4542-8865-F6C48C38632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3238035-1A4D-4F26-95BC-581637DB9405}">
      <dgm:prSet phldrT="[טקסט]"/>
      <dgm:spPr/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The power &amp; dynamic of the group</a:t>
          </a:r>
          <a:endParaRPr lang="he-IL" dirty="0">
            <a:solidFill>
              <a:schemeClr val="tx1"/>
            </a:solidFill>
          </a:endParaRPr>
        </a:p>
      </dgm:t>
    </dgm:pt>
    <dgm:pt modelId="{958EEEC8-F5FF-43F1-9C6C-D1B75A009FB6}" type="parTrans" cxnId="{F812EDF9-CD5D-4CCB-B4E3-18BF7F7F9DA6}">
      <dgm:prSet/>
      <dgm:spPr/>
      <dgm:t>
        <a:bodyPr/>
        <a:lstStyle/>
        <a:p>
          <a:pPr rtl="1"/>
          <a:endParaRPr lang="he-IL"/>
        </a:p>
      </dgm:t>
    </dgm:pt>
    <dgm:pt modelId="{14579669-D573-44D3-A292-9B379DFFFF6E}" type="sibTrans" cxnId="{F812EDF9-CD5D-4CCB-B4E3-18BF7F7F9DA6}">
      <dgm:prSet/>
      <dgm:spPr/>
      <dgm:t>
        <a:bodyPr/>
        <a:lstStyle/>
        <a:p>
          <a:pPr rtl="1"/>
          <a:endParaRPr lang="he-IL"/>
        </a:p>
      </dgm:t>
    </dgm:pt>
    <dgm:pt modelId="{C5A6DC46-D82C-4D49-B1B9-92592CBB81DC}">
      <dgm:prSet phldrT="[טקסט]"/>
      <dgm:spPr/>
      <dgm:t>
        <a:bodyPr/>
        <a:lstStyle/>
        <a:p>
          <a:pPr rtl="1"/>
          <a:endParaRPr lang="en-US" dirty="0" smtClean="0">
            <a:solidFill>
              <a:srgbClr val="00B050"/>
            </a:solidFill>
          </a:endParaRPr>
        </a:p>
        <a:p>
          <a:pPr rtl="1"/>
          <a:r>
            <a:rPr lang="en-US" dirty="0" smtClean="0">
              <a:solidFill>
                <a:schemeClr val="tx1"/>
              </a:solidFill>
            </a:rPr>
            <a:t>Coping skills</a:t>
          </a:r>
          <a:endParaRPr lang="he-IL" dirty="0">
            <a:solidFill>
              <a:schemeClr val="tx1"/>
            </a:solidFill>
          </a:endParaRPr>
        </a:p>
      </dgm:t>
    </dgm:pt>
    <dgm:pt modelId="{602A5402-B977-4BD4-80BF-F3ADF5BE6E40}" type="parTrans" cxnId="{33D75B59-EC85-493C-A679-C6259138329F}">
      <dgm:prSet/>
      <dgm:spPr/>
      <dgm:t>
        <a:bodyPr/>
        <a:lstStyle/>
        <a:p>
          <a:pPr rtl="1"/>
          <a:endParaRPr lang="he-IL"/>
        </a:p>
      </dgm:t>
    </dgm:pt>
    <dgm:pt modelId="{63F56FE5-34A4-4D05-95A2-31F9B4C270AB}" type="sibTrans" cxnId="{33D75B59-EC85-493C-A679-C6259138329F}">
      <dgm:prSet/>
      <dgm:spPr/>
      <dgm:t>
        <a:bodyPr/>
        <a:lstStyle/>
        <a:p>
          <a:pPr rtl="1"/>
          <a:endParaRPr lang="he-IL"/>
        </a:p>
      </dgm:t>
    </dgm:pt>
    <dgm:pt modelId="{A47427C5-FE9E-4CCE-95B8-6ADA0F110CEE}">
      <dgm:prSet phldrT="[טקסט]"/>
      <dgm:spPr/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Psycho-education</a:t>
          </a:r>
          <a:endParaRPr lang="he-IL" dirty="0">
            <a:solidFill>
              <a:schemeClr val="tx1"/>
            </a:solidFill>
          </a:endParaRPr>
        </a:p>
      </dgm:t>
    </dgm:pt>
    <dgm:pt modelId="{56087297-2021-4297-B5BB-4124A33E0E8A}" type="parTrans" cxnId="{3FD03FB8-EF7D-4368-AF2D-CDA8461FD7F0}">
      <dgm:prSet/>
      <dgm:spPr/>
      <dgm:t>
        <a:bodyPr/>
        <a:lstStyle/>
        <a:p>
          <a:pPr rtl="1"/>
          <a:endParaRPr lang="he-IL"/>
        </a:p>
      </dgm:t>
    </dgm:pt>
    <dgm:pt modelId="{0F654897-0419-4A24-A689-8ADCBF7519FA}" type="sibTrans" cxnId="{3FD03FB8-EF7D-4368-AF2D-CDA8461FD7F0}">
      <dgm:prSet/>
      <dgm:spPr/>
      <dgm:t>
        <a:bodyPr/>
        <a:lstStyle/>
        <a:p>
          <a:pPr rtl="1"/>
          <a:endParaRPr lang="he-IL"/>
        </a:p>
      </dgm:t>
    </dgm:pt>
    <dgm:pt modelId="{AA29C452-8921-40F9-93B3-51C7E8591202}">
      <dgm:prSet phldrT="[טקסט]"/>
      <dgm:spPr/>
      <dgm:t>
        <a:bodyPr/>
        <a:lstStyle/>
        <a:p>
          <a:pPr rtl="1"/>
          <a:r>
            <a:rPr lang="en-US" dirty="0" smtClean="0">
              <a:solidFill>
                <a:schemeClr val="tx1"/>
              </a:solidFill>
            </a:rPr>
            <a:t>Resilience &amp; self regulation</a:t>
          </a:r>
          <a:endParaRPr lang="he-IL" dirty="0">
            <a:solidFill>
              <a:schemeClr val="tx1"/>
            </a:solidFill>
          </a:endParaRPr>
        </a:p>
      </dgm:t>
    </dgm:pt>
    <dgm:pt modelId="{FD894FED-03C9-4D82-805A-DA2C78EF1BB0}" type="sibTrans" cxnId="{23688FEE-4C87-4EF8-8D69-6ACD6B7D9918}">
      <dgm:prSet/>
      <dgm:spPr/>
      <dgm:t>
        <a:bodyPr/>
        <a:lstStyle/>
        <a:p>
          <a:pPr rtl="1"/>
          <a:endParaRPr lang="he-IL"/>
        </a:p>
      </dgm:t>
    </dgm:pt>
    <dgm:pt modelId="{026E2209-E615-4B11-B086-F10025D7D84C}" type="parTrans" cxnId="{23688FEE-4C87-4EF8-8D69-6ACD6B7D9918}">
      <dgm:prSet/>
      <dgm:spPr/>
      <dgm:t>
        <a:bodyPr/>
        <a:lstStyle/>
        <a:p>
          <a:pPr rtl="1"/>
          <a:endParaRPr lang="he-IL"/>
        </a:p>
      </dgm:t>
    </dgm:pt>
    <dgm:pt modelId="{A1A8CE3B-FD8D-46DA-B05C-60EF32D33263}" type="pres">
      <dgm:prSet presAssocID="{96A0854D-BD9C-4542-8865-F6C48C3863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86D15C7-E08C-453E-8206-C6E25AA4D759}" type="pres">
      <dgm:prSet presAssocID="{83238035-1A4D-4F26-95BC-581637DB9405}" presName="node" presStyleLbl="node1" presStyleIdx="0" presStyleCnt="4" custAng="16200000" custScaleY="58685" custLinFactNeighborX="23496" custLinFactNeighborY="6014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D605694-F675-436C-AA83-7CDA0426A5EB}" type="pres">
      <dgm:prSet presAssocID="{14579669-D573-44D3-A292-9B379DFFFF6E}" presName="sibTrans" presStyleCnt="0"/>
      <dgm:spPr/>
    </dgm:pt>
    <dgm:pt modelId="{DF804BCB-4A17-41DA-B756-4F9CD90E3BD5}" type="pres">
      <dgm:prSet presAssocID="{C5A6DC46-D82C-4D49-B1B9-92592CBB81DC}" presName="node" presStyleLbl="node1" presStyleIdx="1" presStyleCnt="4" custAng="16200000" custScaleX="99856" custScaleY="59283" custLinFactNeighborX="-34125" custLinFactNeighborY="6002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6D55FB-4F6C-466E-8DBA-BFEB728F3314}" type="pres">
      <dgm:prSet presAssocID="{63F56FE5-34A4-4D05-95A2-31F9B4C270AB}" presName="sibTrans" presStyleCnt="0"/>
      <dgm:spPr/>
    </dgm:pt>
    <dgm:pt modelId="{76752DA0-272D-48DA-B494-979B51C2BBD8}" type="pres">
      <dgm:prSet presAssocID="{AA29C452-8921-40F9-93B3-51C7E8591202}" presName="node" presStyleLbl="node1" presStyleIdx="2" presStyleCnt="4" custAng="16200000" custFlipVert="1" custScaleY="63808" custLinFactNeighborX="-30883" custLinFactNeighborY="-1775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9E3FA70-22E2-476D-9D69-087D74E3A763}" type="pres">
      <dgm:prSet presAssocID="{FD894FED-03C9-4D82-805A-DA2C78EF1BB0}" presName="sibTrans" presStyleCnt="0"/>
      <dgm:spPr/>
    </dgm:pt>
    <dgm:pt modelId="{EABB8A4F-2BF5-455D-AD9A-D1F32246E0D6}" type="pres">
      <dgm:prSet presAssocID="{A47427C5-FE9E-4CCE-95B8-6ADA0F110CEE}" presName="node" presStyleLbl="node1" presStyleIdx="3" presStyleCnt="4" custAng="16200000" custScaleY="59595" custLinFactNeighborX="23887" custLinFactNeighborY="-1806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9F9A8795-CA7E-48B6-9F7F-28BDB71F080C}" type="presOf" srcId="{83238035-1A4D-4F26-95BC-581637DB9405}" destId="{E86D15C7-E08C-453E-8206-C6E25AA4D759}" srcOrd="0" destOrd="0" presId="urn:microsoft.com/office/officeart/2005/8/layout/default#1"/>
    <dgm:cxn modelId="{09AE9298-4725-47C0-947F-5202BA62B5B4}" type="presOf" srcId="{C5A6DC46-D82C-4D49-B1B9-92592CBB81DC}" destId="{DF804BCB-4A17-41DA-B756-4F9CD90E3BD5}" srcOrd="0" destOrd="0" presId="urn:microsoft.com/office/officeart/2005/8/layout/default#1"/>
    <dgm:cxn modelId="{70F3F2D6-1CAC-4391-8CC9-024F296526D8}" type="presOf" srcId="{AA29C452-8921-40F9-93B3-51C7E8591202}" destId="{76752DA0-272D-48DA-B494-979B51C2BBD8}" srcOrd="0" destOrd="0" presId="urn:microsoft.com/office/officeart/2005/8/layout/default#1"/>
    <dgm:cxn modelId="{FEBCBC4A-911C-4881-B841-D4BC4D6A0770}" type="presOf" srcId="{A47427C5-FE9E-4CCE-95B8-6ADA0F110CEE}" destId="{EABB8A4F-2BF5-455D-AD9A-D1F32246E0D6}" srcOrd="0" destOrd="0" presId="urn:microsoft.com/office/officeart/2005/8/layout/default#1"/>
    <dgm:cxn modelId="{3FD03FB8-EF7D-4368-AF2D-CDA8461FD7F0}" srcId="{96A0854D-BD9C-4542-8865-F6C48C386324}" destId="{A47427C5-FE9E-4CCE-95B8-6ADA0F110CEE}" srcOrd="3" destOrd="0" parTransId="{56087297-2021-4297-B5BB-4124A33E0E8A}" sibTransId="{0F654897-0419-4A24-A689-8ADCBF7519FA}"/>
    <dgm:cxn modelId="{98EC37C7-050A-4FE3-9EF9-1701A3B083D5}" type="presOf" srcId="{96A0854D-BD9C-4542-8865-F6C48C386324}" destId="{A1A8CE3B-FD8D-46DA-B05C-60EF32D33263}" srcOrd="0" destOrd="0" presId="urn:microsoft.com/office/officeart/2005/8/layout/default#1"/>
    <dgm:cxn modelId="{33D75B59-EC85-493C-A679-C6259138329F}" srcId="{96A0854D-BD9C-4542-8865-F6C48C386324}" destId="{C5A6DC46-D82C-4D49-B1B9-92592CBB81DC}" srcOrd="1" destOrd="0" parTransId="{602A5402-B977-4BD4-80BF-F3ADF5BE6E40}" sibTransId="{63F56FE5-34A4-4D05-95A2-31F9B4C270AB}"/>
    <dgm:cxn modelId="{23688FEE-4C87-4EF8-8D69-6ACD6B7D9918}" srcId="{96A0854D-BD9C-4542-8865-F6C48C386324}" destId="{AA29C452-8921-40F9-93B3-51C7E8591202}" srcOrd="2" destOrd="0" parTransId="{026E2209-E615-4B11-B086-F10025D7D84C}" sibTransId="{FD894FED-03C9-4D82-805A-DA2C78EF1BB0}"/>
    <dgm:cxn modelId="{F812EDF9-CD5D-4CCB-B4E3-18BF7F7F9DA6}" srcId="{96A0854D-BD9C-4542-8865-F6C48C386324}" destId="{83238035-1A4D-4F26-95BC-581637DB9405}" srcOrd="0" destOrd="0" parTransId="{958EEEC8-F5FF-43F1-9C6C-D1B75A009FB6}" sibTransId="{14579669-D573-44D3-A292-9B379DFFFF6E}"/>
    <dgm:cxn modelId="{EFE9EAF5-326A-436C-BDA6-3FD80D2557A6}" type="presParOf" srcId="{A1A8CE3B-FD8D-46DA-B05C-60EF32D33263}" destId="{E86D15C7-E08C-453E-8206-C6E25AA4D759}" srcOrd="0" destOrd="0" presId="urn:microsoft.com/office/officeart/2005/8/layout/default#1"/>
    <dgm:cxn modelId="{059303B3-BF36-4AF2-B5DF-201258E4BCFE}" type="presParOf" srcId="{A1A8CE3B-FD8D-46DA-B05C-60EF32D33263}" destId="{CD605694-F675-436C-AA83-7CDA0426A5EB}" srcOrd="1" destOrd="0" presId="urn:microsoft.com/office/officeart/2005/8/layout/default#1"/>
    <dgm:cxn modelId="{82B2054A-0F47-4D63-8428-70D0C9662C4A}" type="presParOf" srcId="{A1A8CE3B-FD8D-46DA-B05C-60EF32D33263}" destId="{DF804BCB-4A17-41DA-B756-4F9CD90E3BD5}" srcOrd="2" destOrd="0" presId="urn:microsoft.com/office/officeart/2005/8/layout/default#1"/>
    <dgm:cxn modelId="{35061DB8-D8A5-4567-B9E1-3A4133DD3F2B}" type="presParOf" srcId="{A1A8CE3B-FD8D-46DA-B05C-60EF32D33263}" destId="{506D55FB-4F6C-466E-8DBA-BFEB728F3314}" srcOrd="3" destOrd="0" presId="urn:microsoft.com/office/officeart/2005/8/layout/default#1"/>
    <dgm:cxn modelId="{9599BD35-452A-4CE3-97D9-9D04B49769D2}" type="presParOf" srcId="{A1A8CE3B-FD8D-46DA-B05C-60EF32D33263}" destId="{76752DA0-272D-48DA-B494-979B51C2BBD8}" srcOrd="4" destOrd="0" presId="urn:microsoft.com/office/officeart/2005/8/layout/default#1"/>
    <dgm:cxn modelId="{A9D4789B-1E22-4856-99C0-FE61D2ED593D}" type="presParOf" srcId="{A1A8CE3B-FD8D-46DA-B05C-60EF32D33263}" destId="{89E3FA70-22E2-476D-9D69-087D74E3A763}" srcOrd="5" destOrd="0" presId="urn:microsoft.com/office/officeart/2005/8/layout/default#1"/>
    <dgm:cxn modelId="{E0A7549B-240F-4B27-9851-60B3F8091198}" type="presParOf" srcId="{A1A8CE3B-FD8D-46DA-B05C-60EF32D33263}" destId="{EABB8A4F-2BF5-455D-AD9A-D1F32246E0D6}" srcOrd="6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0.15242</cdr:x>
      <cdr:y>0.81278</cdr:y>
    </cdr:from>
    <cdr:to>
      <cdr:x>0.29035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10444" y="40919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</cdr:x>
      <cdr:y>0.86731</cdr:y>
    </cdr:from>
    <cdr:to>
      <cdr:x>0.99569</cdr:x>
      <cdr:y>0.94103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4235942"/>
          <a:ext cx="6600848" cy="36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rtl="0"/>
          <a:r>
            <a:rPr lang="en-US" sz="2600" b="1" dirty="0" smtClean="0"/>
            <a:t>PTG at Baseline		PTG After 6 months</a:t>
          </a:r>
          <a:r>
            <a:rPr lang="en-US" sz="1400" b="1" dirty="0" smtClean="0"/>
            <a:t>	</a:t>
          </a:r>
          <a:endParaRPr lang="en-US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9ED411-E5C1-4774-8952-0EBF907EC3A2}" type="datetimeFigureOut">
              <a:rPr lang="he-IL" smtClean="0"/>
              <a:pPr/>
              <a:t>ה'/סיון/תשע"ט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522592-33F1-41B1-A646-B60E28F248A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F84031-5BF8-4D4D-953D-EF400DFA11B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09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22592-33F1-41B1-A646-B60E28F248AA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כאן</a:t>
            </a:r>
            <a:r>
              <a:rPr lang="he-IL" baseline="0" dirty="0" smtClean="0"/>
              <a:t> חי בריבוע יוצא מובהק (אבל רק כשמתייחסים רק לאלו שהצמיחה </a:t>
            </a:r>
            <a:r>
              <a:rPr lang="he-IL" baseline="0" smtClean="0"/>
              <a:t>שלהם עלתה).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598E6-AFAA-4CF4-A622-C87211F7E979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DDF0-96BF-440C-B0A0-F3F5EB3BD463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3FDF3-E896-4E7C-B841-3BF4401D2159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281C7-D47D-4A72-AD37-22397C37113C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56049-1FEC-46B4-B472-18168E68B7BB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7BC2-02FA-4BBB-B928-C297BEEF6947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F3EA8-E175-4041-9C0F-55EC96A53064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6F6C-CF7A-4C00-A261-5700FA68A37E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00352-55E3-433C-8F11-0A1F0E966643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CD356-59B9-4C44-8AB4-1BB251CA410F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AADC-D69D-4CF8-BDFA-5FA369840143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9C50-CA96-4228-B75C-0F413CAFE501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502FF-3BA7-4872-AA0C-4DB5E843E232}" type="datetime8">
              <a:rPr lang="he-IL" smtClean="0"/>
              <a:pPr/>
              <a:t>08 יוני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BABA5-8F91-42CD-A5A7-7B8BFBC14E9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43000"/>
            <a:ext cx="8363272" cy="22098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Intervention for Women with Early Stage Breast Cancer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1942"/>
            <a:ext cx="6858000" cy="1857388"/>
          </a:xfrm>
        </p:spPr>
        <p:txBody>
          <a:bodyPr>
            <a:noAutofit/>
          </a:bodyPr>
          <a:lstStyle/>
          <a:p>
            <a:pPr rtl="0"/>
            <a:r>
              <a:rPr lang="en-US" dirty="0" smtClean="0">
                <a:solidFill>
                  <a:schemeClr val="tx1"/>
                </a:solidFill>
              </a:rPr>
              <a:t>Shlomit Perry, Yaira Hamama-Raz, Ruth 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Bar-</a:t>
            </a:r>
            <a:r>
              <a:rPr lang="en-US" dirty="0" err="1" smtClean="0">
                <a:solidFill>
                  <a:schemeClr val="tx1"/>
                </a:solidFill>
              </a:rPr>
              <a:t>Levav</a:t>
            </a:r>
            <a:r>
              <a:rPr lang="en-US" dirty="0" smtClean="0">
                <a:solidFill>
                  <a:schemeClr val="tx1"/>
                </a:solidFill>
              </a:rPr>
              <a:t>, Ruth Pat-Horenczyk</a:t>
            </a:r>
          </a:p>
          <a:p>
            <a:pPr rtl="0"/>
            <a:r>
              <a:rPr lang="en-US" dirty="0" smtClean="0">
                <a:solidFill>
                  <a:schemeClr val="tx1"/>
                </a:solidFill>
              </a:rPr>
              <a:t>Davidoff Cancer Center - Israel</a:t>
            </a:r>
            <a:endParaRPr lang="he-IL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3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Socio-Demographic and Medical Factors:</a:t>
            </a:r>
            <a:b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</a:br>
            <a:r>
              <a:rPr lang="he-IL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Participants </a:t>
            </a:r>
            <a:r>
              <a:rPr lang="en-US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vs Non-Participants</a:t>
            </a:r>
            <a:r>
              <a:rPr lang="he-IL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/>
            </a:r>
            <a:br>
              <a:rPr lang="he-IL" sz="33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</a:br>
            <a:endParaRPr lang="he-IL" sz="33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115617" y="3933057"/>
            <a:ext cx="7571184" cy="172819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800" dirty="0" smtClean="0">
                <a:cs typeface="Arial" pitchFamily="34" charset="0"/>
              </a:rPr>
              <a:t/>
            </a:r>
            <a:br>
              <a:rPr lang="en-US" sz="1800" dirty="0" smtClean="0">
                <a:cs typeface="Arial" pitchFamily="34" charset="0"/>
              </a:rPr>
            </a:br>
            <a:endParaRPr lang="he-IL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43608" y="2924944"/>
            <a:ext cx="252028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Refused to participate in the study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2852936"/>
            <a:ext cx="2232248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only questionnaires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8184" y="2780928"/>
            <a:ext cx="2664296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Group + questionnaires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843808" y="1772817"/>
            <a:ext cx="1872208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133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women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441" name="Content Placeholder 2"/>
          <p:cNvSpPr>
            <a:spLocks/>
          </p:cNvSpPr>
          <p:nvPr/>
        </p:nvSpPr>
        <p:spPr bwMode="auto">
          <a:xfrm>
            <a:off x="785786" y="4941168"/>
            <a:ext cx="787402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 significant differences were found between the groups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484438" y="1916113"/>
            <a:ext cx="6248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 typeface="Wingdings" pitchFamily="2" charset="2"/>
              <a:buChar char="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371453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4" grpId="0" animBg="1"/>
      <p:bldP spid="5" grpId="0" animBg="1"/>
      <p:bldP spid="6" grpId="0" animBg="1"/>
      <p:bldP spid="7" grpId="0" animBg="1"/>
      <p:bldP spid="184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0"/>
            <a:ext cx="8280920" cy="1420813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המשך ממצאים</a:t>
            </a:r>
            <a:endParaRPr lang="he-IL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27584" y="260649"/>
            <a:ext cx="7992888" cy="122413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algn="ctr" eaLnBrk="1" hangingPunct="1">
              <a:buFont typeface="Wingdings" pitchFamily="2" charset="2"/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Psychological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Characteristics</a:t>
            </a:r>
            <a:endParaRPr lang="he-IL" sz="30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  <a:p>
            <a:pPr marL="0" algn="ctr" eaLnBrk="1" hangingPunct="1"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Group Participants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vs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Non-Participants </a:t>
            </a:r>
            <a:endParaRPr lang="he-IL" sz="30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3" y="2564904"/>
            <a:ext cx="2736304" cy="122413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56 - Group intervention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011988" y="4222750"/>
            <a:ext cx="285750" cy="2857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2564904"/>
            <a:ext cx="3600400" cy="12241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only questionnaires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Down Arrow 12"/>
          <p:cNvSpPr/>
          <p:nvPr/>
        </p:nvSpPr>
        <p:spPr>
          <a:xfrm flipH="1">
            <a:off x="2915816" y="4077072"/>
            <a:ext cx="285750" cy="28575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465" name="Content Placeholder 2"/>
          <p:cNvSpPr>
            <a:spLocks/>
          </p:cNvSpPr>
          <p:nvPr/>
        </p:nvSpPr>
        <p:spPr bwMode="auto">
          <a:xfrm>
            <a:off x="5214942" y="4687888"/>
            <a:ext cx="3461514" cy="1312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Higher in the severity of  avoidance and desperation  symptoms </a:t>
            </a:r>
            <a:endParaRPr kumimoji="0" lang="he-IL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he-IL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endParaRPr kumimoji="0" lang="he-IL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9466" name="Content Placeholder 2"/>
          <p:cNvSpPr>
            <a:spLocks/>
          </p:cNvSpPr>
          <p:nvPr/>
        </p:nvSpPr>
        <p:spPr bwMode="auto">
          <a:xfrm>
            <a:off x="857224" y="4652962"/>
            <a:ext cx="3786785" cy="14192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-45720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0033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Higher level of cognitive-emotional regulation and flexibility</a:t>
            </a: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71736" y="1628800"/>
            <a:ext cx="4429156" cy="8679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R="0" lvl="0" indent="-171450" algn="ctr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At first measure T1 (Baseline)</a:t>
            </a:r>
            <a:endParaRPr lang="he-IL" sz="28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400350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9465" grpId="0" animBg="1"/>
      <p:bldP spid="19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6673213"/>
              </p:ext>
            </p:extLst>
          </p:nvPr>
        </p:nvGraphicFramePr>
        <p:xfrm>
          <a:off x="1257300" y="1353312"/>
          <a:ext cx="6629400" cy="48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מלבן 4"/>
          <p:cNvSpPr/>
          <p:nvPr/>
        </p:nvSpPr>
        <p:spPr>
          <a:xfrm>
            <a:off x="642910" y="214291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Posttraumatic Growth (at baseline &amp; after 6m) </a:t>
            </a:r>
          </a:p>
          <a:p>
            <a:pPr algn="l"/>
            <a:r>
              <a:rPr lang="en-US" sz="3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Intervention group vs. </a:t>
            </a:r>
            <a:r>
              <a:rPr lang="en-US" sz="3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Comparison Group</a:t>
            </a:r>
            <a:endParaRPr lang="en-US" sz="3000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661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Vs Illusory growth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Constructive growth </a:t>
            </a:r>
            <a:r>
              <a:rPr lang="en-US" dirty="0" smtClean="0"/>
              <a:t>describes the functional aspect of positive growth, while </a:t>
            </a:r>
            <a:r>
              <a:rPr lang="en-US" dirty="0" smtClean="0">
                <a:solidFill>
                  <a:srgbClr val="FF0000"/>
                </a:solidFill>
              </a:rPr>
              <a:t>Illusory growth </a:t>
            </a:r>
            <a:r>
              <a:rPr lang="en-US" dirty="0" smtClean="0"/>
              <a:t>defines dysfunctional aspects or self- deceptive growth</a:t>
            </a:r>
          </a:p>
          <a:p>
            <a:pPr algn="l" rtl="0"/>
            <a:r>
              <a:rPr lang="en-US" dirty="0" smtClean="0"/>
              <a:t>Constructive growth is more probable to produce positive adaptation at long term while illusory growth offers short time relief that is likely to decrease over time </a:t>
            </a:r>
            <a:r>
              <a:rPr lang="en-US" sz="2800" dirty="0" smtClean="0"/>
              <a:t>(</a:t>
            </a:r>
            <a:r>
              <a:rPr lang="en-US" sz="2800" dirty="0" err="1" smtClean="0"/>
              <a:t>Zoellner</a:t>
            </a:r>
            <a:r>
              <a:rPr lang="en-US" sz="2800" dirty="0" smtClean="0"/>
              <a:t> 2008)</a:t>
            </a:r>
          </a:p>
          <a:p>
            <a:pPr algn="l" rtl="0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rtl="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Constructive and Illusory PTG 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Intervention vs. comparison groups +12 months </a:t>
            </a:r>
            <a:endParaRPr lang="he-I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1"/>
          </p:nvPr>
        </p:nvSpPr>
        <p:spPr>
          <a:xfrm>
            <a:off x="457202" y="836712"/>
            <a:ext cx="4040188" cy="1008112"/>
          </a:xfrm>
        </p:spPr>
        <p:txBody>
          <a:bodyPr anchor="ctr"/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Intervention Group  (N=22)</a:t>
            </a:r>
            <a:endParaRPr lang="he-I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sz="quarter" idx="3"/>
          </p:nvPr>
        </p:nvSpPr>
        <p:spPr>
          <a:xfrm>
            <a:off x="4645027" y="836712"/>
            <a:ext cx="4041775" cy="1008112"/>
          </a:xfrm>
        </p:spPr>
        <p:txBody>
          <a:bodyPr anchor="ctr"/>
          <a:lstStyle/>
          <a:p>
            <a:pPr algn="ctr" rt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Comparison Group (N=20)</a:t>
            </a:r>
            <a:endParaRPr lang="he-IL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קבוצה 9"/>
          <p:cNvGrpSpPr/>
          <p:nvPr/>
        </p:nvGrpSpPr>
        <p:grpSpPr>
          <a:xfrm>
            <a:off x="323528" y="1556793"/>
            <a:ext cx="4039200" cy="4896544"/>
            <a:chOff x="323528" y="1419202"/>
            <a:chExt cx="4039200" cy="4459617"/>
          </a:xfrm>
        </p:grpSpPr>
        <p:graphicFrame>
          <p:nvGraphicFramePr>
            <p:cNvPr id="9" name="תרשים 8"/>
            <p:cNvGraphicFramePr/>
            <p:nvPr/>
          </p:nvGraphicFramePr>
          <p:xfrm>
            <a:off x="323528" y="1419202"/>
            <a:ext cx="4039200" cy="44596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מלבן 6"/>
            <p:cNvSpPr/>
            <p:nvPr/>
          </p:nvSpPr>
          <p:spPr>
            <a:xfrm>
              <a:off x="2340426" y="2420888"/>
              <a:ext cx="1628972" cy="644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Illusory PTG</a:t>
              </a:r>
            </a:p>
            <a:p>
              <a:pPr algn="ctr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 18%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מלבן 7"/>
            <p:cNvSpPr/>
            <p:nvPr/>
          </p:nvSpPr>
          <p:spPr>
            <a:xfrm>
              <a:off x="827584" y="3780175"/>
              <a:ext cx="2016224" cy="644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Constructive PTG - 81%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קבוצה 13"/>
          <p:cNvGrpSpPr/>
          <p:nvPr/>
        </p:nvGrpSpPr>
        <p:grpSpPr>
          <a:xfrm>
            <a:off x="4860032" y="1628800"/>
            <a:ext cx="4039200" cy="4824536"/>
            <a:chOff x="4860032" y="1636020"/>
            <a:chExt cx="4039200" cy="4373964"/>
          </a:xfrm>
        </p:grpSpPr>
        <p:graphicFrame>
          <p:nvGraphicFramePr>
            <p:cNvPr id="11" name="תרשים 10"/>
            <p:cNvGraphicFramePr/>
            <p:nvPr/>
          </p:nvGraphicFramePr>
          <p:xfrm>
            <a:off x="4860032" y="1636020"/>
            <a:ext cx="4039200" cy="43739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מלבן 11"/>
            <p:cNvSpPr/>
            <p:nvPr/>
          </p:nvSpPr>
          <p:spPr>
            <a:xfrm>
              <a:off x="6948264" y="3356992"/>
              <a:ext cx="1512168" cy="641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Illusory </a:t>
              </a:r>
            </a:p>
            <a:p>
              <a:pPr algn="l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PTG - 50%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מלבן 12"/>
            <p:cNvSpPr/>
            <p:nvPr/>
          </p:nvSpPr>
          <p:spPr>
            <a:xfrm>
              <a:off x="5024340" y="3367040"/>
              <a:ext cx="1657825" cy="641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Constructive </a:t>
              </a:r>
            </a:p>
            <a:p>
              <a:pPr algn="ctr" rtl="0"/>
              <a:r>
                <a:rPr lang="en-US" sz="2000" b="1" dirty="0" smtClean="0">
                  <a:solidFill>
                    <a:schemeClr val="bg1"/>
                  </a:solidFill>
                  <a:latin typeface="Times New Roman"/>
                </a:rPr>
                <a:t>PTG  - 50%</a:t>
              </a:r>
              <a:endParaRPr lang="he-IL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87824" y="5949280"/>
            <a:ext cx="331236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l-GR" sz="2200" b="1" dirty="0" smtClean="0">
                <a:latin typeface="Times New Roman"/>
                <a:cs typeface="Times New Roman"/>
              </a:rPr>
              <a:t>χ</a:t>
            </a:r>
            <a:r>
              <a:rPr lang="en-US" sz="2200" b="1" baseline="30000" dirty="0" smtClean="0">
                <a:latin typeface="Times New Roman"/>
                <a:cs typeface="Times New Roman"/>
              </a:rPr>
              <a:t>2</a:t>
            </a:r>
            <a:r>
              <a:rPr lang="en-US" sz="2200" b="1" baseline="-25000" dirty="0" smtClean="0">
                <a:latin typeface="Times New Roman"/>
                <a:cs typeface="Times New Roman"/>
              </a:rPr>
              <a:t>(1)</a:t>
            </a:r>
            <a:r>
              <a:rPr lang="en-US" sz="2200" b="1" dirty="0" smtClean="0">
                <a:latin typeface="Times New Roman"/>
                <a:cs typeface="Times New Roman"/>
              </a:rPr>
              <a:t>=4.773, p=0.029</a:t>
            </a:r>
            <a:endParaRPr lang="he-IL" sz="2200" b="1" dirty="0"/>
          </a:p>
        </p:txBody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Stress and growth coexist during the cancer trajectory and should be tailored according to the cancer process</a:t>
            </a:r>
          </a:p>
          <a:p>
            <a:pPr algn="l" rtl="0"/>
            <a:r>
              <a:rPr lang="en-US" dirty="0" smtClean="0"/>
              <a:t>Group intervention, based on building resilience, </a:t>
            </a:r>
            <a:r>
              <a:rPr lang="en-US" dirty="0"/>
              <a:t>improves positive coping, reduces negative coping and reduces distress </a:t>
            </a:r>
            <a:endParaRPr lang="en-US" dirty="0" smtClean="0"/>
          </a:p>
          <a:p>
            <a:pPr algn="l" rtl="0"/>
            <a:r>
              <a:rPr lang="en-US" dirty="0" smtClean="0"/>
              <a:t>The intervention improves </a:t>
            </a:r>
            <a:r>
              <a:rPr lang="en-US" dirty="0">
                <a:solidFill>
                  <a:srgbClr val="FF0000"/>
                </a:solidFill>
              </a:rPr>
              <a:t>constructive growth </a:t>
            </a:r>
            <a:r>
              <a:rPr lang="en-US" dirty="0"/>
              <a:t>and reduces </a:t>
            </a:r>
            <a:r>
              <a:rPr lang="en-US" dirty="0" smtClean="0"/>
              <a:t>illusory growth</a:t>
            </a:r>
          </a:p>
          <a:p>
            <a:pPr algn="l" rtl="0"/>
            <a:r>
              <a:rPr lang="en-US" dirty="0" smtClean="0"/>
              <a:t>The group intervention should be </a:t>
            </a:r>
            <a:r>
              <a:rPr lang="en-US" dirty="0" smtClean="0">
                <a:solidFill>
                  <a:srgbClr val="FF0000"/>
                </a:solidFill>
              </a:rPr>
              <a:t>specifically designed for cancer-related events</a:t>
            </a:r>
            <a:r>
              <a:rPr lang="en-US" dirty="0" smtClean="0"/>
              <a:t> ; coping with fear of cancer recurrence and coping with side effects</a:t>
            </a:r>
          </a:p>
          <a:p>
            <a:pPr algn="l" rtl="0"/>
            <a:r>
              <a:rPr lang="en-US" dirty="0" smtClean="0"/>
              <a:t>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36898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– present - future</a:t>
            </a:r>
            <a:endParaRPr lang="he-IL" dirty="0"/>
          </a:p>
        </p:txBody>
      </p:sp>
      <p:pic>
        <p:nvPicPr>
          <p:cNvPr id="19458" name="מציין מיקום תוכן 3" descr="שלשה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14" y="1600200"/>
            <a:ext cx="6814371" cy="4525963"/>
          </a:xfrm>
        </p:spPr>
      </p:pic>
      <p:sp>
        <p:nvSpPr>
          <p:cNvPr id="8" name="TextBox 7"/>
          <p:cNvSpPr txBox="1"/>
          <p:nvPr/>
        </p:nvSpPr>
        <p:spPr>
          <a:xfrm>
            <a:off x="5715008" y="1643050"/>
            <a:ext cx="1928826" cy="9286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Receiving </a:t>
            </a:r>
            <a:r>
              <a:rPr lang="en-US" sz="2600" dirty="0" smtClean="0">
                <a:solidFill>
                  <a:srgbClr val="FFFF00"/>
                </a:solidFill>
              </a:rPr>
              <a:t>cancer DX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3306" y="1857364"/>
            <a:ext cx="192882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600" dirty="0" smtClean="0">
                <a:solidFill>
                  <a:srgbClr val="FFFF00"/>
                </a:solidFill>
              </a:rPr>
              <a:t>At the end of the group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1928802"/>
            <a:ext cx="192882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dirty="0" smtClean="0">
                <a:solidFill>
                  <a:srgbClr val="FFFF00"/>
                </a:solidFill>
              </a:rPr>
              <a:t>Hoping for the future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11" name="מציין מיקום של מספר שקופית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2" name="מציין מיקום של כותרת תחתונה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מציין מיקום תוכן 3" descr="שלשה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85728"/>
            <a:ext cx="8563403" cy="6262417"/>
          </a:xfrm>
        </p:spPr>
      </p:pic>
      <p:sp>
        <p:nvSpPr>
          <p:cNvPr id="7" name="TextBox 6"/>
          <p:cNvSpPr txBox="1"/>
          <p:nvPr/>
        </p:nvSpPr>
        <p:spPr>
          <a:xfrm>
            <a:off x="6215074" y="548680"/>
            <a:ext cx="21431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Receiving  the cancer DX</a:t>
            </a:r>
            <a:endParaRPr lang="he-IL" sz="2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642919"/>
            <a:ext cx="21539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At the end of the group</a:t>
            </a:r>
            <a:endParaRPr lang="he-I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0689"/>
            <a:ext cx="248898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FF00"/>
                </a:solidFill>
              </a:rPr>
              <a:t>Hoping for the future</a:t>
            </a:r>
            <a:endParaRPr lang="he-IL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Past – present - future</a:t>
            </a:r>
            <a:endParaRPr lang="he-IL" dirty="0"/>
          </a:p>
        </p:txBody>
      </p:sp>
      <p:pic>
        <p:nvPicPr>
          <p:cNvPr id="20482" name="מציין מיקום תוכן 3" descr="שלשה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6814371" cy="4525963"/>
          </a:xfrm>
        </p:spPr>
      </p:pic>
      <p:sp>
        <p:nvSpPr>
          <p:cNvPr id="6" name="TextBox 5"/>
          <p:cNvSpPr txBox="1"/>
          <p:nvPr/>
        </p:nvSpPr>
        <p:spPr>
          <a:xfrm>
            <a:off x="179512" y="260649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>
                <a:solidFill>
                  <a:schemeClr val="bg1">
                    <a:lumMod val="75000"/>
                  </a:schemeClr>
                </a:solidFill>
                <a:ea typeface="Times New Roman" pitchFamily="18" charset="0"/>
              </a:rPr>
              <a:t>......</a:t>
            </a:r>
            <a:endParaRPr lang="he-I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1500175"/>
            <a:ext cx="192882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 smtClean="0">
                <a:solidFill>
                  <a:srgbClr val="FFFF00"/>
                </a:solidFill>
              </a:rPr>
              <a:t>Receiving</a:t>
            </a:r>
            <a:r>
              <a:rPr lang="en-US" sz="2600" dirty="0" smtClean="0">
                <a:solidFill>
                  <a:srgbClr val="FFFF00"/>
                </a:solidFill>
              </a:rPr>
              <a:t> cancer DX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1500174"/>
            <a:ext cx="1928826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600" dirty="0" smtClean="0">
                <a:solidFill>
                  <a:srgbClr val="FFFF00"/>
                </a:solidFill>
              </a:rPr>
              <a:t>At the end of the group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1500174"/>
            <a:ext cx="2214578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dirty="0" smtClean="0">
                <a:solidFill>
                  <a:srgbClr val="FFFF00"/>
                </a:solidFill>
              </a:rPr>
              <a:t>Hoping for the future</a:t>
            </a:r>
            <a:endParaRPr lang="he-IL" sz="26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5929330"/>
            <a:ext cx="621510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cs typeface="+mj-cs"/>
              </a:rPr>
              <a:t>Thank you!</a:t>
            </a:r>
            <a:endParaRPr lang="he-IL" sz="4000" dirty="0">
              <a:cs typeface="+mj-cs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500041"/>
          </a:xfrm>
        </p:spPr>
        <p:txBody>
          <a:bodyPr>
            <a:normAutofit fontScale="90000"/>
          </a:bodyPr>
          <a:lstStyle/>
          <a:p>
            <a:pPr algn="ctr"/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85728"/>
            <a:ext cx="8844745" cy="6300129"/>
          </a:xfrm>
        </p:spPr>
        <p:txBody>
          <a:bodyPr>
            <a:noAutofit/>
          </a:bodyPr>
          <a:lstStyle/>
          <a:p>
            <a:pPr marL="457200" lvl="0" indent="-457200" algn="l" rtl="0">
              <a:buFont typeface="+mj-lt"/>
              <a:buAutoNum type="arabicPeriod"/>
            </a:pPr>
            <a:endParaRPr lang="en-US" sz="2000" dirty="0" smtClean="0">
              <a:latin typeface="+mj-lt"/>
              <a:cs typeface="+mj-cs"/>
            </a:endParaRP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+mj-cs"/>
              </a:rPr>
              <a:t>Hamama-Raz</a:t>
            </a:r>
            <a:r>
              <a:rPr lang="en-US" sz="2000" dirty="0">
                <a:latin typeface="+mj-lt"/>
                <a:cs typeface="+mj-cs"/>
              </a:rPr>
              <a:t>, Y., Perry, S., Pat-Horenczyk, R., Bar-</a:t>
            </a:r>
            <a:r>
              <a:rPr lang="en-US" sz="2000" dirty="0" err="1">
                <a:latin typeface="+mj-lt"/>
                <a:cs typeface="+mj-cs"/>
              </a:rPr>
              <a:t>Levav</a:t>
            </a:r>
            <a:r>
              <a:rPr lang="en-US" sz="2000" dirty="0">
                <a:latin typeface="+mj-lt"/>
                <a:cs typeface="+mj-cs"/>
              </a:rPr>
              <a:t>, R., Stemmer, S.</a:t>
            </a:r>
            <a:r>
              <a:rPr lang="en-US" sz="2000" i="1" dirty="0">
                <a:latin typeface="+mj-lt"/>
                <a:cs typeface="+mj-cs"/>
              </a:rPr>
              <a:t> </a:t>
            </a:r>
            <a:r>
              <a:rPr lang="en-US" sz="2000" dirty="0">
                <a:latin typeface="+mj-lt"/>
                <a:cs typeface="+mj-cs"/>
              </a:rPr>
              <a:t>(2012). Factors affecting participation in group intervention in patients after adjuvant treatment for early-study breast cancer. </a:t>
            </a:r>
            <a:r>
              <a:rPr lang="en-US" sz="2000" i="1" dirty="0" err="1">
                <a:latin typeface="+mj-lt"/>
                <a:cs typeface="+mj-cs"/>
              </a:rPr>
              <a:t>Acta</a:t>
            </a:r>
            <a:r>
              <a:rPr lang="en-US" sz="2000" i="1" dirty="0">
                <a:latin typeface="+mj-lt"/>
                <a:cs typeface="+mj-cs"/>
              </a:rPr>
              <a:t> </a:t>
            </a:r>
            <a:r>
              <a:rPr lang="en-US" sz="2000" i="1" dirty="0" err="1">
                <a:latin typeface="+mj-lt"/>
                <a:cs typeface="+mj-cs"/>
              </a:rPr>
              <a:t>Oncologica</a:t>
            </a:r>
            <a:r>
              <a:rPr lang="en-US" sz="2000" i="1" dirty="0">
                <a:latin typeface="+mj-lt"/>
                <a:cs typeface="+mj-cs"/>
              </a:rPr>
              <a:t>, 51</a:t>
            </a:r>
            <a:r>
              <a:rPr lang="en-US" sz="2000" dirty="0">
                <a:latin typeface="+mj-lt"/>
                <a:cs typeface="+mj-cs"/>
              </a:rPr>
              <a:t>, </a:t>
            </a:r>
            <a:r>
              <a:rPr lang="en-US" sz="2000" dirty="0" smtClean="0">
                <a:latin typeface="+mj-lt"/>
                <a:cs typeface="+mj-cs"/>
              </a:rPr>
              <a:t>208-214.</a:t>
            </a: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+mj-cs"/>
              </a:rPr>
              <a:t>Pat-Horenczyk</a:t>
            </a:r>
            <a:r>
              <a:rPr lang="en-US" sz="2000" dirty="0">
                <a:latin typeface="+mj-lt"/>
                <a:cs typeface="+mj-cs"/>
              </a:rPr>
              <a:t>, R., Perry, S., </a:t>
            </a:r>
            <a:r>
              <a:rPr lang="en-US" sz="2000" dirty="0" err="1">
                <a:latin typeface="+mj-lt"/>
                <a:cs typeface="+mj-cs"/>
              </a:rPr>
              <a:t>Hamama-Raz</a:t>
            </a:r>
            <a:r>
              <a:rPr lang="en-US" sz="2000" dirty="0">
                <a:latin typeface="+mj-lt"/>
                <a:cs typeface="+mj-cs"/>
              </a:rPr>
              <a:t>, Y., </a:t>
            </a:r>
            <a:r>
              <a:rPr lang="en-US" sz="2000" dirty="0" err="1">
                <a:latin typeface="+mj-lt"/>
                <a:cs typeface="+mj-cs"/>
              </a:rPr>
              <a:t>Ziv</a:t>
            </a:r>
            <a:r>
              <a:rPr lang="en-US" sz="2000" dirty="0">
                <a:latin typeface="+mj-lt"/>
                <a:cs typeface="+mj-cs"/>
              </a:rPr>
              <a:t>, Y., Schramm-</a:t>
            </a:r>
            <a:r>
              <a:rPr lang="en-US" sz="2000" dirty="0" err="1">
                <a:latin typeface="+mj-lt"/>
                <a:cs typeface="+mj-cs"/>
              </a:rPr>
              <a:t>Yavin</a:t>
            </a:r>
            <a:r>
              <a:rPr lang="en-US" sz="2000" dirty="0">
                <a:latin typeface="+mj-lt"/>
                <a:cs typeface="+mj-cs"/>
              </a:rPr>
              <a:t>, S., Stemmer, S.M. (2015). Posttraumatic Growth in Breast Cancer Survivors: Constructive and Illusory Processes</a:t>
            </a:r>
            <a:r>
              <a:rPr lang="en-US" sz="2000" i="1" dirty="0">
                <a:latin typeface="+mj-lt"/>
                <a:cs typeface="+mj-cs"/>
              </a:rPr>
              <a:t>. Journal of Traumatic Stress, 28, </a:t>
            </a:r>
            <a:r>
              <a:rPr lang="en-US" sz="2000" dirty="0">
                <a:latin typeface="+mj-lt"/>
                <a:cs typeface="+mj-cs"/>
              </a:rPr>
              <a:t>214-222</a:t>
            </a:r>
            <a:r>
              <a:rPr lang="en-US" sz="2000" dirty="0" smtClean="0">
                <a:latin typeface="+mj-lt"/>
                <a:cs typeface="+mj-cs"/>
              </a:rPr>
              <a:t>. </a:t>
            </a:r>
            <a:endParaRPr lang="en-US" sz="2000" dirty="0">
              <a:latin typeface="+mj-lt"/>
              <a:cs typeface="+mj-cs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err="1" smtClean="0">
                <a:latin typeface="+mj-lt"/>
                <a:cs typeface="+mj-cs"/>
              </a:rPr>
              <a:t>Hamama-Raz</a:t>
            </a:r>
            <a:r>
              <a:rPr lang="en-US" sz="2000" dirty="0">
                <a:latin typeface="+mj-lt"/>
                <a:cs typeface="+mj-cs"/>
              </a:rPr>
              <a:t>, Y., Pat-Horenczyk, R., Perry, S., </a:t>
            </a:r>
            <a:r>
              <a:rPr lang="en-US" sz="2000" dirty="0" err="1">
                <a:latin typeface="+mj-lt"/>
                <a:cs typeface="+mj-cs"/>
              </a:rPr>
              <a:t>Ziv</a:t>
            </a:r>
            <a:r>
              <a:rPr lang="en-US" sz="2000" dirty="0">
                <a:latin typeface="+mj-lt"/>
                <a:cs typeface="+mj-cs"/>
              </a:rPr>
              <a:t>, Y., Bar-</a:t>
            </a:r>
            <a:r>
              <a:rPr lang="en-US" sz="2000" dirty="0" err="1">
                <a:latin typeface="+mj-lt"/>
                <a:cs typeface="+mj-cs"/>
              </a:rPr>
              <a:t>Levav</a:t>
            </a:r>
            <a:r>
              <a:rPr lang="en-US" sz="2000" dirty="0">
                <a:latin typeface="+mj-lt"/>
                <a:cs typeface="+mj-cs"/>
              </a:rPr>
              <a:t>, R., &amp; Stemmer, S. M. (2016). The Effectiveness of Group Intervention on Enhancing Cognitive Emotion Regulation Strategies in Breast Cancer Patients: A 2-Year Follow-up. </a:t>
            </a:r>
            <a:r>
              <a:rPr lang="en-US" sz="2000" i="1" dirty="0">
                <a:latin typeface="+mj-lt"/>
                <a:cs typeface="+mj-cs"/>
              </a:rPr>
              <a:t>Integrative Cancer Therapies</a:t>
            </a:r>
            <a:r>
              <a:rPr lang="en-US" sz="2000" dirty="0">
                <a:latin typeface="+mj-lt"/>
                <a:cs typeface="+mj-cs"/>
              </a:rPr>
              <a:t>, 15(2), 175-182.</a:t>
            </a:r>
            <a:r>
              <a:rPr lang="he-IL" sz="2000" dirty="0" smtClean="0">
                <a:latin typeface="+mj-lt"/>
                <a:cs typeface="+mj-cs"/>
              </a:rPr>
              <a:t>‏</a:t>
            </a:r>
            <a:endParaRPr lang="en-US" sz="2000" dirty="0">
              <a:latin typeface="+mj-lt"/>
              <a:cs typeface="+mj-cs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+mj-cs"/>
              </a:rPr>
              <a:t>Pat-Horenczyk</a:t>
            </a:r>
            <a:r>
              <a:rPr lang="en-US" sz="2000" dirty="0">
                <a:latin typeface="+mj-lt"/>
                <a:cs typeface="+mj-cs"/>
              </a:rPr>
              <a:t>, R., Saltzman, L. Y., </a:t>
            </a:r>
            <a:r>
              <a:rPr lang="en-US" sz="2000" dirty="0" err="1">
                <a:latin typeface="+mj-lt"/>
                <a:cs typeface="+mj-cs"/>
              </a:rPr>
              <a:t>Hamama-Raz</a:t>
            </a:r>
            <a:r>
              <a:rPr lang="en-US" sz="2000" dirty="0">
                <a:latin typeface="+mj-lt"/>
                <a:cs typeface="+mj-cs"/>
              </a:rPr>
              <a:t>, Y., Perry, S.., </a:t>
            </a:r>
            <a:r>
              <a:rPr lang="en-US" sz="2000" dirty="0" err="1">
                <a:latin typeface="+mj-lt"/>
                <a:cs typeface="+mj-cs"/>
              </a:rPr>
              <a:t>Ziv</a:t>
            </a:r>
            <a:r>
              <a:rPr lang="en-US" sz="2000" dirty="0">
                <a:latin typeface="+mj-lt"/>
                <a:cs typeface="+mj-cs"/>
              </a:rPr>
              <a:t>, Y., </a:t>
            </a:r>
            <a:r>
              <a:rPr lang="en-US" sz="2000" dirty="0" err="1">
                <a:latin typeface="+mj-lt"/>
                <a:cs typeface="+mj-cs"/>
              </a:rPr>
              <a:t>Ginat-Frolich</a:t>
            </a:r>
            <a:r>
              <a:rPr lang="en-US" sz="2000" dirty="0">
                <a:latin typeface="+mj-lt"/>
                <a:cs typeface="+mj-cs"/>
              </a:rPr>
              <a:t>, R., &amp; Stemmer, S. M. (2016). Stability and Transitions in Posttraumatic Growth Trajectories among Cancer Survivors: LCA and LTA Analyses. </a:t>
            </a:r>
            <a:r>
              <a:rPr lang="en-US" sz="2000" i="1" dirty="0">
                <a:latin typeface="+mj-lt"/>
                <a:cs typeface="+mj-cs"/>
              </a:rPr>
              <a:t>Psychological Trauma: Theory, Research, practice and policy, 8(5</a:t>
            </a:r>
            <a:r>
              <a:rPr lang="en-US" sz="2000" dirty="0">
                <a:latin typeface="+mj-lt"/>
                <a:cs typeface="+mj-cs"/>
              </a:rPr>
              <a:t>), 541-5419</a:t>
            </a:r>
            <a:r>
              <a:rPr lang="en-US" sz="2000" dirty="0" smtClean="0">
                <a:latin typeface="+mj-lt"/>
                <a:cs typeface="+mj-cs"/>
              </a:rPr>
              <a:t>..</a:t>
            </a:r>
          </a:p>
          <a:p>
            <a:pPr marL="457200" lvl="0" indent="-457200" algn="l" rtl="0">
              <a:buFont typeface="+mj-lt"/>
              <a:buAutoNum type="arabicPeriod"/>
            </a:pPr>
            <a:r>
              <a:rPr lang="en-US" sz="2000" dirty="0" err="1">
                <a:latin typeface="+mj-lt"/>
                <a:cs typeface="+mj-cs"/>
              </a:rPr>
              <a:t>Hamama-Raz</a:t>
            </a:r>
            <a:r>
              <a:rPr lang="en-US" sz="2000" dirty="0">
                <a:latin typeface="+mj-lt"/>
                <a:cs typeface="+mj-cs"/>
              </a:rPr>
              <a:t>, Y., &amp; Pat-Horenczyk, R.,</a:t>
            </a:r>
            <a:r>
              <a:rPr lang="en-US" sz="2000" baseline="30000" dirty="0">
                <a:latin typeface="+mj-lt"/>
                <a:cs typeface="+mj-cs"/>
              </a:rPr>
              <a:t> </a:t>
            </a:r>
            <a:r>
              <a:rPr lang="en-US" sz="2000" dirty="0" err="1">
                <a:latin typeface="+mj-lt"/>
                <a:cs typeface="+mj-cs"/>
              </a:rPr>
              <a:t>Roziner</a:t>
            </a:r>
            <a:r>
              <a:rPr lang="en-US" sz="2000" dirty="0">
                <a:latin typeface="+mj-lt"/>
                <a:cs typeface="+mj-cs"/>
              </a:rPr>
              <a:t>, I, Perry S. Stemmer, S.</a:t>
            </a:r>
            <a:r>
              <a:rPr lang="en-US" sz="2000" baseline="30000" dirty="0">
                <a:latin typeface="+mj-lt"/>
                <a:cs typeface="+mj-cs"/>
              </a:rPr>
              <a:t> </a:t>
            </a:r>
            <a:r>
              <a:rPr lang="en-US" sz="2000" dirty="0">
                <a:latin typeface="+mj-lt"/>
                <a:cs typeface="+mj-cs"/>
              </a:rPr>
              <a:t> (</a:t>
            </a:r>
            <a:r>
              <a:rPr lang="en-US" sz="2000" dirty="0" smtClean="0">
                <a:latin typeface="+mj-lt"/>
                <a:cs typeface="+mj-cs"/>
              </a:rPr>
              <a:t>2019).       Can </a:t>
            </a:r>
            <a:r>
              <a:rPr lang="en-US" sz="2000" dirty="0">
                <a:latin typeface="+mj-lt"/>
                <a:cs typeface="+mj-cs"/>
              </a:rPr>
              <a:t>posttraumatic growth after breast cancer promote positive coping? A Cross-Lagged study.  </a:t>
            </a:r>
            <a:r>
              <a:rPr lang="en-US" sz="2000" i="1" dirty="0">
                <a:latin typeface="+mj-lt"/>
                <a:cs typeface="+mj-cs"/>
              </a:rPr>
              <a:t>Psycho-Oncology.</a:t>
            </a:r>
            <a:r>
              <a:rPr lang="en-US" sz="2000" dirty="0">
                <a:latin typeface="+mj-lt"/>
                <a:cs typeface="+mj-cs"/>
              </a:rPr>
              <a:t> </a:t>
            </a:r>
            <a:r>
              <a:rPr lang="en-US" sz="2000" dirty="0" smtClean="0">
                <a:latin typeface="+mj-lt"/>
                <a:cs typeface="+mj-cs"/>
              </a:rPr>
              <a:t> </a:t>
            </a:r>
            <a:endParaRPr lang="en-US" sz="2000" dirty="0">
              <a:latin typeface="+mj-lt"/>
              <a:cs typeface="+mj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063109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Group Intervention for Early Stage Breast Cancer</a:t>
            </a:r>
            <a:endParaRPr lang="he-IL" sz="36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916503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 &amp; goals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 build resilience, enhance physical, cognitive, emotional &amp; interpersonal functioning and flexibility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 approach; self regulation;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cognitive-affective-and social processing theory</a:t>
            </a:r>
          </a:p>
          <a:p>
            <a:pPr algn="l" rt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 Population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Diagnosis of BC,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2 months after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completion of adjuvant chemotherapy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Semi-structured group intervention (8 sessions)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groups for Hebrew speakers, 1 for Arabic speakers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e-I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8582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The Theoretical Model </a:t>
            </a:r>
            <a:b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</a:br>
            <a:endParaRPr lang="he-IL" sz="36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0601984"/>
              </p:ext>
            </p:extLst>
          </p:nvPr>
        </p:nvGraphicFramePr>
        <p:xfrm>
          <a:off x="971600" y="1988840"/>
          <a:ext cx="77724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משולש שווה שוקיים 6"/>
          <p:cNvSpPr/>
          <p:nvPr/>
        </p:nvSpPr>
        <p:spPr bwMode="auto">
          <a:xfrm>
            <a:off x="928662" y="1428736"/>
            <a:ext cx="7500990" cy="1214446"/>
          </a:xfrm>
          <a:prstGeom prst="triangle">
            <a:avLst>
              <a:gd name="adj" fmla="val 501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Group intervention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0738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Structure and Framework of Meetings</a:t>
            </a:r>
            <a:endParaRPr lang="en-US" sz="3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71472" y="1000108"/>
            <a:ext cx="8072494" cy="5176855"/>
          </a:xfrm>
        </p:spPr>
        <p:txBody>
          <a:bodyPr>
            <a:noAutofit/>
          </a:bodyPr>
          <a:lstStyle/>
          <a:p>
            <a:pPr algn="ctr" rtl="0">
              <a:buNone/>
            </a:pPr>
            <a:r>
              <a:rPr lang="en-US" sz="2600" dirty="0" smtClean="0">
                <a:cs typeface="+mj-cs"/>
              </a:rPr>
              <a:t>All sessions have the same structure and a defined topic</a:t>
            </a:r>
          </a:p>
          <a:p>
            <a:pPr algn="l" rtl="0">
              <a:buNone/>
            </a:pPr>
            <a:endParaRPr lang="en-US" sz="2600" dirty="0" smtClean="0">
              <a:solidFill>
                <a:srgbClr val="FF0000"/>
              </a:solidFill>
              <a:cs typeface="+mj-cs"/>
            </a:endParaRPr>
          </a:p>
          <a:p>
            <a:pPr algn="l" rtl="0">
              <a:buNone/>
            </a:pPr>
            <a:r>
              <a:rPr lang="en-US" sz="2600" dirty="0" smtClean="0">
                <a:solidFill>
                  <a:srgbClr val="FF0000"/>
                </a:solidFill>
                <a:cs typeface="+mj-cs"/>
              </a:rPr>
              <a:t>Opening/Checking in</a:t>
            </a:r>
            <a:r>
              <a:rPr lang="en-US" sz="2600" dirty="0" smtClean="0">
                <a:solidFill>
                  <a:schemeClr val="accent2"/>
                </a:solidFill>
                <a:cs typeface="+mj-cs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opens the meeting by collecting comments referring to the previous  session “</a:t>
            </a:r>
            <a:r>
              <a:rPr lang="en-US" sz="2600" i="1" dirty="0" smtClean="0">
                <a:latin typeface="Times New Roman" panose="02020603050405020304" pitchFamily="18" charset="0"/>
                <a:cs typeface="+mj-cs"/>
              </a:rPr>
              <a:t>how I went from the last session and where I am currently”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Psycho-educational information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 - relevant to the cancer experience and psychosocial coping</a:t>
            </a:r>
            <a:endParaRPr lang="en-US" sz="2600" dirty="0" smtClean="0">
              <a:solidFill>
                <a:srgbClr val="FF0000"/>
              </a:solidFill>
              <a:latin typeface="Times New Roman" panose="02020603050405020304" pitchFamily="18" charset="0"/>
              <a:cs typeface="+mj-cs"/>
            </a:endParaRPr>
          </a:p>
          <a:p>
            <a:pPr algn="l" rtl="0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Experiential exercise 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– according to the session’s topic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Practical skills 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- empowering the ability to cope</a:t>
            </a:r>
          </a:p>
          <a:p>
            <a:pPr algn="l" rtl="0">
              <a:buNone/>
            </a:pP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Closing</a:t>
            </a:r>
            <a:r>
              <a:rPr lang="en-US" sz="2600" dirty="0" smtClean="0">
                <a:latin typeface="Times New Roman" panose="02020603050405020304" pitchFamily="18" charset="0"/>
                <a:cs typeface="+mj-cs"/>
              </a:rPr>
              <a:t> - summary of experience, clarification of questions arising during the session &amp; home-work</a:t>
            </a:r>
          </a:p>
          <a:p>
            <a:endParaRPr lang="he-I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35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en-US" sz="3400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The topics of the session</a:t>
            </a:r>
            <a:endParaRPr lang="he-IL" sz="3400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42910" y="1142984"/>
            <a:ext cx="8043890" cy="5310352"/>
          </a:xfrm>
        </p:spPr>
        <p:txBody>
          <a:bodyPr>
            <a:no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700" dirty="0" smtClean="0">
                <a:solidFill>
                  <a:srgbClr val="FF0000"/>
                </a:solidFill>
                <a:cs typeface="+mj-cs"/>
              </a:rPr>
              <a:t>Introduction </a:t>
            </a:r>
            <a:r>
              <a:rPr lang="en-US" sz="2700" dirty="0" smtClean="0">
                <a:cs typeface="+mj-cs"/>
              </a:rPr>
              <a:t>- Becoming a Group, Presenting the Concepts of Resilience and self regulation</a:t>
            </a:r>
            <a:endParaRPr lang="he-IL" sz="2700" dirty="0">
              <a:latin typeface="Times New Roman" panose="02020603050405020304" pitchFamily="18" charset="0"/>
              <a:cs typeface="+mj-cs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Clarify 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the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psychological “contract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“,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the fear of talking 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about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fear and emotions.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Focusing 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on the body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 through a “relaxation experience”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Thoughts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 – identifying our thoughts,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distinction 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between thought and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emotion. Explaining the interaction 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between thoughts - emotions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&amp; behaviors</a:t>
            </a:r>
            <a:endParaRPr lang="en-US" sz="2700" dirty="0">
              <a:latin typeface="Times New Roman" panose="02020603050405020304" pitchFamily="18" charset="0"/>
              <a:cs typeface="+mj-cs"/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+mj-cs"/>
              </a:rPr>
              <a:t>Perception of the disease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(fantasies) - </a:t>
            </a:r>
            <a:r>
              <a:rPr lang="en-US" sz="2700" dirty="0">
                <a:latin typeface="Times New Roman" panose="02020603050405020304" pitchFamily="18" charset="0"/>
                <a:cs typeface="+mj-cs"/>
              </a:rPr>
              <a:t>Why me? Is there any explanation for the disease? Is it important to look for the </a:t>
            </a:r>
            <a:r>
              <a:rPr lang="en-US" sz="2700" dirty="0" smtClean="0">
                <a:latin typeface="Times New Roman" panose="02020603050405020304" pitchFamily="18" charset="0"/>
                <a:cs typeface="+mj-cs"/>
              </a:rPr>
              <a:t>cause? (based on the common-sense model)</a:t>
            </a:r>
            <a:endParaRPr lang="en-US" sz="2700" dirty="0" smtClean="0">
              <a:cs typeface="+mj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31754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Content of the Sessions (cont)</a:t>
            </a:r>
            <a:endParaRPr lang="he-IL" sz="34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 startAt="5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identifying, naming, regulating and managing emotions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Interpersonal relations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partner, family and society, the cancer as a family narrative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</a:t>
            </a:r>
            <a:r>
              <a:rPr lang="en-US" sz="2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coping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identify our ways of coping, learn from the others. </a:t>
            </a:r>
          </a:p>
          <a:p>
            <a:pPr marL="514350" indent="-514350" algn="l" rtl="0">
              <a:buFont typeface="+mj-lt"/>
              <a:buAutoNum type="arabicPeriod" startAt="5"/>
            </a:pP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summarize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and group process</a:t>
            </a:r>
            <a:endParaRPr lang="he-IL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e-I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54859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785818"/>
          </a:xfrm>
        </p:spPr>
        <p:txBody>
          <a:bodyPr>
            <a:noAutofit/>
          </a:bodyPr>
          <a:lstStyle/>
          <a:p>
            <a:pPr rtl="0"/>
            <a:r>
              <a:rPr 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Reasons 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for Refusal </a:t>
            </a:r>
            <a:r>
              <a:rPr 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(N </a:t>
            </a:r>
            <a:r>
              <a:rPr lang="en-US" sz="34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= </a:t>
            </a:r>
            <a:r>
              <a:rPr 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342)</a:t>
            </a:r>
            <a:endParaRPr lang="he-IL" sz="34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45057769"/>
              </p:ext>
            </p:extLst>
          </p:nvPr>
        </p:nvGraphicFramePr>
        <p:xfrm>
          <a:off x="642910" y="928670"/>
          <a:ext cx="8033546" cy="568628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37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09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3191">
                <a:tc>
                  <a:txBody>
                    <a:bodyPr/>
                    <a:lstStyle/>
                    <a:p>
                      <a:pPr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N=342</a:t>
                      </a:r>
                    </a:p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REASONS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e-IL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b="1" dirty="0" smtClean="0">
                          <a:solidFill>
                            <a:srgbClr val="FF0000"/>
                          </a:solidFill>
                        </a:rPr>
                        <a:t>Participated</a:t>
                      </a:r>
                      <a:endParaRPr lang="he-IL" sz="2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No information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No time, too busy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I am ok, don’t need help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Objective reasons –live far away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Don’t want illness reminders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Don’t want group treatment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5899">
                <a:tc>
                  <a:txBody>
                    <a:bodyPr/>
                    <a:lstStyle/>
                    <a:p>
                      <a:pPr algn="ctr" rtl="1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Do not believe in psychological treatment</a:t>
                      </a:r>
                      <a:endParaRPr lang="he-IL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500034" y="6357958"/>
            <a:ext cx="2133600" cy="365125"/>
          </a:xfrm>
        </p:spPr>
        <p:txBody>
          <a:bodyPr/>
          <a:lstStyle/>
          <a:p>
            <a:fld id="{944BABA5-8F91-42CD-A5A7-7B8BFBC14E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2432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34963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he-IL" sz="28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36" y="1700809"/>
            <a:ext cx="5328591" cy="870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189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Breast cancer Pt completed adjuvant treatment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3789039"/>
            <a:ext cx="2736303" cy="108012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Refused to participate in the study </a:t>
            </a:r>
            <a:endParaRPr kumimoji="0" lang="he-IL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6217" y="3857625"/>
            <a:ext cx="2232247" cy="10715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only questionnaires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1920" y="3857625"/>
            <a:ext cx="2232249" cy="10715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 – Group + questionnaires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(30%)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51921" y="5517232"/>
            <a:ext cx="2304256" cy="10081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drop out</a:t>
            </a: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(28%)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4506937" y="3206031"/>
            <a:ext cx="1143000" cy="47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5757094" y="1955876"/>
            <a:ext cx="1143000" cy="2505075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3268340" y="1996356"/>
            <a:ext cx="1143000" cy="242411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76056" y="4941168"/>
            <a:ext cx="6275" cy="58861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18873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e-IL" b="1" dirty="0" smtClean="0">
                <a:solidFill>
                  <a:schemeClr val="bg1"/>
                </a:solidFill>
                <a:latin typeface="Times New Roman" pitchFamily="18" charset="0"/>
                <a:cs typeface="+mn-cs"/>
              </a:rPr>
              <a:t>תוצאות</a:t>
            </a:r>
            <a:endParaRPr lang="he-IL" b="1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23528" y="260648"/>
            <a:ext cx="8820472" cy="1512168"/>
          </a:xfrm>
        </p:spPr>
        <p:txBody>
          <a:bodyPr>
            <a:normAutofit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Results: Socio-demographic &amp; Medical Factors</a:t>
            </a:r>
            <a:r>
              <a:rPr lang="he-IL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Study Participants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vs. 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ea typeface="Iowan Old Style"/>
                <a:cs typeface="Times New Roman" panose="02020603050405020304" pitchFamily="18" charset="0"/>
              </a:rPr>
              <a:t>Non-Participants</a:t>
            </a:r>
            <a:endParaRPr lang="he-IL" sz="3000" b="1" dirty="0">
              <a:solidFill>
                <a:srgbClr val="0070C0"/>
              </a:solidFill>
              <a:latin typeface="Times New Roman" panose="02020603050405020304" pitchFamily="18" charset="0"/>
              <a:ea typeface="Iowan Old Style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5" y="3284984"/>
            <a:ext cx="2664296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88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Refused to participate in the study 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3356992"/>
            <a:ext cx="2304256" cy="122413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56 – Group + questionnaires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516216" y="3356992"/>
            <a:ext cx="2232248" cy="10801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only questionnaires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Plus 9"/>
          <p:cNvSpPr/>
          <p:nvPr/>
        </p:nvSpPr>
        <p:spPr>
          <a:xfrm>
            <a:off x="6156176" y="4005064"/>
            <a:ext cx="432048" cy="28632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80112" y="1988840"/>
            <a:ext cx="1800200" cy="15121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E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101 women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FFFFE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418" name="Content Placeholder 2"/>
          <p:cNvSpPr>
            <a:spLocks/>
          </p:cNvSpPr>
          <p:nvPr/>
        </p:nvSpPr>
        <p:spPr bwMode="auto">
          <a:xfrm>
            <a:off x="1331640" y="4869160"/>
            <a:ext cx="7328173" cy="1561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CCCC99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No significant differences were found between the groups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</a:br>
            <a:endParaRPr kumimoji="0" lang="he-IL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BABA5-8F91-42CD-A5A7-7B8BFBC14E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753152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741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מטרו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</TotalTime>
  <Words>963</Words>
  <Application>Microsoft Office PowerPoint</Application>
  <PresentationFormat>‫הצגה על המסך (4:3)</PresentationFormat>
  <Paragraphs>151</Paragraphs>
  <Slides>19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0" baseType="lpstr">
      <vt:lpstr>ערכת נושא Office</vt:lpstr>
      <vt:lpstr>Group Intervention for Women with Early Stage Breast Cancer </vt:lpstr>
      <vt:lpstr>Group Intervention for Early Stage Breast Cancer</vt:lpstr>
      <vt:lpstr>The Theoretical Model  </vt:lpstr>
      <vt:lpstr>Structure and Framework of Meetings</vt:lpstr>
      <vt:lpstr>The topics of the session</vt:lpstr>
      <vt:lpstr>Content of the Sessions (cont)</vt:lpstr>
      <vt:lpstr>Reasons for Refusal (N = 342)</vt:lpstr>
      <vt:lpstr>שקופית 8</vt:lpstr>
      <vt:lpstr>תוצאות</vt:lpstr>
      <vt:lpstr> Socio-Demographic and Medical Factors:  Participants vs Non-Participants </vt:lpstr>
      <vt:lpstr>המשך ממצאים</vt:lpstr>
      <vt:lpstr>שקופית 12</vt:lpstr>
      <vt:lpstr>Constructive Vs Illusory growth </vt:lpstr>
      <vt:lpstr>Constructive and Illusory PTG  Intervention vs. comparison groups +12 months </vt:lpstr>
      <vt:lpstr>Conclusions </vt:lpstr>
      <vt:lpstr>Past – present - future</vt:lpstr>
      <vt:lpstr>שקופית 17</vt:lpstr>
      <vt:lpstr>Past – present - future</vt:lpstr>
      <vt:lpstr>שקופית 19</vt:lpstr>
    </vt:vector>
  </TitlesOfParts>
  <Company>שירותי בריאות כללית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Perry Shlomit</dc:creator>
  <cp:lastModifiedBy>User</cp:lastModifiedBy>
  <cp:revision>150</cp:revision>
  <dcterms:created xsi:type="dcterms:W3CDTF">2013-04-03T10:09:30Z</dcterms:created>
  <dcterms:modified xsi:type="dcterms:W3CDTF">2019-06-08T18:50:11Z</dcterms:modified>
</cp:coreProperties>
</file>